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09" r:id="rId5"/>
  </p:sldMasterIdLst>
  <p:notesMasterIdLst>
    <p:notesMasterId r:id="rId16"/>
  </p:notesMasterIdLst>
  <p:handoutMasterIdLst>
    <p:handoutMasterId r:id="rId17"/>
  </p:handoutMasterIdLst>
  <p:sldIdLst>
    <p:sldId id="493" r:id="rId6"/>
    <p:sldId id="540" r:id="rId7"/>
    <p:sldId id="549" r:id="rId8"/>
    <p:sldId id="543" r:id="rId9"/>
    <p:sldId id="523" r:id="rId10"/>
    <p:sldId id="545" r:id="rId11"/>
    <p:sldId id="546" r:id="rId12"/>
    <p:sldId id="547" r:id="rId13"/>
    <p:sldId id="548" r:id="rId14"/>
    <p:sldId id="537" r:id="rId15"/>
  </p:sldIdLst>
  <p:sldSz cx="12192000" cy="6858000"/>
  <p:notesSz cx="7023100" cy="93091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05" userDrawn="1">
          <p15:clr>
            <a:srgbClr val="A4A3A4"/>
          </p15:clr>
        </p15:guide>
        <p15:guide id="2" orient="horz" pos="4002" userDrawn="1">
          <p15:clr>
            <a:srgbClr val="A4A3A4"/>
          </p15:clr>
        </p15:guide>
        <p15:guide id="3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32">
          <p15:clr>
            <a:srgbClr val="A4A3A4"/>
          </p15:clr>
        </p15:guide>
        <p15:guide id="2" pos="2212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Herrmann, Cynthia A." initials="" lastIdx="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0F4F97"/>
    <a:srgbClr val="F6CE86"/>
    <a:srgbClr val="AEF8E5"/>
    <a:srgbClr val="0A8464"/>
    <a:srgbClr val="0DB78A"/>
    <a:srgbClr val="D68F10"/>
    <a:srgbClr val="F1B13D"/>
    <a:srgbClr val="10D6A2"/>
    <a:srgbClr val="2DEFBC"/>
    <a:srgbClr val="11D9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129" autoAdjust="0"/>
    <p:restoredTop sz="95679" autoAdjust="0"/>
  </p:normalViewPr>
  <p:slideViewPr>
    <p:cSldViewPr snapToGrid="0">
      <p:cViewPr varScale="1">
        <p:scale>
          <a:sx n="107" d="100"/>
          <a:sy n="107" d="100"/>
        </p:scale>
        <p:origin x="1112" y="168"/>
      </p:cViewPr>
      <p:guideLst>
        <p:guide orient="horz" pos="905"/>
        <p:guide orient="horz" pos="4002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90" d="100"/>
        <a:sy n="90" d="100"/>
      </p:scale>
      <p:origin x="0" y="0"/>
    </p:cViewPr>
  </p:sorterViewPr>
  <p:notesViewPr>
    <p:cSldViewPr snapToObjects="1">
      <p:cViewPr varScale="1">
        <p:scale>
          <a:sx n="165" d="100"/>
          <a:sy n="165" d="100"/>
        </p:scale>
        <p:origin x="-5256" y="-112"/>
      </p:cViewPr>
      <p:guideLst>
        <p:guide orient="horz" pos="2932"/>
        <p:guide pos="2212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10" Type="http://schemas.openxmlformats.org/officeDocument/2006/relationships/slide" Target="slides/slide5.xml"/><Relationship Id="rId19" Type="http://schemas.openxmlformats.org/officeDocument/2006/relationships/presProps" Target="presProps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3043343" cy="465455"/>
          </a:xfrm>
          <a:prstGeom prst="rect">
            <a:avLst/>
          </a:prstGeom>
        </p:spPr>
        <p:txBody>
          <a:bodyPr vert="horz" lIns="93253" tIns="46627" rIns="93253" bIns="46627" rtlCol="0"/>
          <a:lstStyle>
            <a:lvl1pPr algn="l">
              <a:defRPr sz="1100"/>
            </a:lvl1pPr>
          </a:lstStyle>
          <a:p>
            <a:endParaRPr lang="en-US" dirty="0">
              <a:latin typeface="Arial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8132" y="2"/>
            <a:ext cx="3043343" cy="465455"/>
          </a:xfrm>
          <a:prstGeom prst="rect">
            <a:avLst/>
          </a:prstGeom>
        </p:spPr>
        <p:txBody>
          <a:bodyPr vert="horz" lIns="93253" tIns="46627" rIns="93253" bIns="46627" rtlCol="0"/>
          <a:lstStyle>
            <a:lvl1pPr algn="r">
              <a:defRPr sz="1100"/>
            </a:lvl1pPr>
          </a:lstStyle>
          <a:p>
            <a:fld id="{7A1D2F2F-8618-2143-A89B-2D6D3F007EBC}" type="datetimeFigureOut">
              <a:rPr lang="en-US" smtClean="0">
                <a:latin typeface="Arial"/>
              </a:rPr>
              <a:pPr/>
              <a:t>6/27/24</a:t>
            </a:fld>
            <a:endParaRPr lang="en-US" dirty="0">
              <a:latin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42031"/>
            <a:ext cx="3043343" cy="465455"/>
          </a:xfrm>
          <a:prstGeom prst="rect">
            <a:avLst/>
          </a:prstGeom>
        </p:spPr>
        <p:txBody>
          <a:bodyPr vert="horz" lIns="93253" tIns="46627" rIns="93253" bIns="46627" rtlCol="0" anchor="b"/>
          <a:lstStyle>
            <a:lvl1pPr algn="l">
              <a:defRPr sz="1100"/>
            </a:lvl1pPr>
          </a:lstStyle>
          <a:p>
            <a:endParaRPr lang="en-US" dirty="0">
              <a:latin typeface="Arial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8132" y="8842031"/>
            <a:ext cx="3043343" cy="465455"/>
          </a:xfrm>
          <a:prstGeom prst="rect">
            <a:avLst/>
          </a:prstGeom>
        </p:spPr>
        <p:txBody>
          <a:bodyPr vert="horz" lIns="93253" tIns="46627" rIns="93253" bIns="46627" rtlCol="0" anchor="b"/>
          <a:lstStyle>
            <a:lvl1pPr algn="r">
              <a:defRPr sz="1100"/>
            </a:lvl1pPr>
          </a:lstStyle>
          <a:p>
            <a:fld id="{CE221CE3-F987-1944-AB66-8BE5522C5EC6}" type="slidenum">
              <a:rPr lang="en-US" smtClean="0">
                <a:latin typeface="Arial"/>
              </a:rPr>
              <a:pPr/>
              <a:t>‹#›</a:t>
            </a:fld>
            <a:endParaRPr lang="en-US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2284817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3043343" cy="465455"/>
          </a:xfrm>
          <a:prstGeom prst="rect">
            <a:avLst/>
          </a:prstGeom>
        </p:spPr>
        <p:txBody>
          <a:bodyPr vert="horz" lIns="93253" tIns="46627" rIns="93253" bIns="46627" rtlCol="0"/>
          <a:lstStyle>
            <a:lvl1pPr algn="l">
              <a:defRPr sz="11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8132" y="2"/>
            <a:ext cx="3043343" cy="465455"/>
          </a:xfrm>
          <a:prstGeom prst="rect">
            <a:avLst/>
          </a:prstGeom>
        </p:spPr>
        <p:txBody>
          <a:bodyPr vert="horz" lIns="93253" tIns="46627" rIns="93253" bIns="46627" rtlCol="0"/>
          <a:lstStyle>
            <a:lvl1pPr algn="r">
              <a:defRPr sz="1100">
                <a:latin typeface="Arial"/>
              </a:defRPr>
            </a:lvl1pPr>
          </a:lstStyle>
          <a:p>
            <a:fld id="{D8B0A143-2353-BE4A-A6C4-57C9AE3FBC68}" type="datetimeFigureOut">
              <a:rPr lang="en-US" smtClean="0"/>
              <a:pPr/>
              <a:t>6/27/24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9575" y="698500"/>
            <a:ext cx="6203950" cy="34909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253" tIns="46627" rIns="93253" bIns="46627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2310" y="4421825"/>
            <a:ext cx="5618480" cy="4189095"/>
          </a:xfrm>
          <a:prstGeom prst="rect">
            <a:avLst/>
          </a:prstGeom>
        </p:spPr>
        <p:txBody>
          <a:bodyPr vert="horz" lIns="93253" tIns="46627" rIns="93253" bIns="46627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42031"/>
            <a:ext cx="3043343" cy="465455"/>
          </a:xfrm>
          <a:prstGeom prst="rect">
            <a:avLst/>
          </a:prstGeom>
        </p:spPr>
        <p:txBody>
          <a:bodyPr vert="horz" lIns="93253" tIns="46627" rIns="93253" bIns="46627" rtlCol="0" anchor="b"/>
          <a:lstStyle>
            <a:lvl1pPr algn="l">
              <a:defRPr sz="11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8132" y="8842031"/>
            <a:ext cx="3043343" cy="465455"/>
          </a:xfrm>
          <a:prstGeom prst="rect">
            <a:avLst/>
          </a:prstGeom>
        </p:spPr>
        <p:txBody>
          <a:bodyPr vert="horz" lIns="93253" tIns="46627" rIns="93253" bIns="46627" rtlCol="0" anchor="b"/>
          <a:lstStyle>
            <a:lvl1pPr algn="r">
              <a:defRPr sz="1100">
                <a:latin typeface="Arial"/>
              </a:defRPr>
            </a:lvl1pPr>
          </a:lstStyle>
          <a:p>
            <a:fld id="{4CFDF800-FE0E-A944-8AC1-D57C07B352F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676509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9575" y="698500"/>
            <a:ext cx="6203950" cy="3490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F800-FE0E-A944-8AC1-D57C07B352FC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76633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srgbClr val="000000"/>
                </a:solidFill>
              </a:rPr>
              <a:t> Climate Forecast System (CFS) over the period of 1980 to 1984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DF800-FE0E-A944-8AC1-D57C07B352FC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93179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BA3D2A3-E316-5B4D-B559-0EBDF6B1377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3575304"/>
            <a:ext cx="12192000" cy="27432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35000">
                <a:schemeClr val="accent1">
                  <a:lumMod val="0"/>
                  <a:lumOff val="100000"/>
                </a:schemeClr>
              </a:gs>
              <a:gs pos="100000">
                <a:schemeClr val="bg1"/>
              </a:gs>
            </a:gsLst>
            <a:lin ang="2700000" scaled="1"/>
            <a:tileRect/>
          </a:gradFill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6D9C9D9-72EC-6D46-9AAD-E59A139F1299}"/>
              </a:ext>
            </a:extLst>
          </p:cNvPr>
          <p:cNvSpPr/>
          <p:nvPr userDrawn="1"/>
        </p:nvSpPr>
        <p:spPr bwMode="auto">
          <a:xfrm>
            <a:off x="-504" y="3193257"/>
            <a:ext cx="12192504" cy="1028423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  <a:lumMod val="0"/>
                  <a:lumOff val="100000"/>
                </a:schemeClr>
              </a:gs>
              <a:gs pos="51000">
                <a:schemeClr val="bg1"/>
              </a:gs>
            </a:gsLst>
            <a:lin ang="16200000" scaled="1"/>
            <a:tileRect/>
          </a:gra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b">
            <a:prstTxWarp prst="textNoShape">
              <a:avLst/>
            </a:prstTxWarp>
          </a:bodyPr>
          <a:lstStyle/>
          <a:p>
            <a:pPr algn="ctr">
              <a:spcBef>
                <a:spcPct val="0"/>
              </a:spcBef>
            </a:pP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19" name="Rectangle 18"/>
          <p:cNvSpPr/>
          <p:nvPr userDrawn="1"/>
        </p:nvSpPr>
        <p:spPr>
          <a:xfrm>
            <a:off x="-504" y="6316956"/>
            <a:ext cx="12192000" cy="544880"/>
          </a:xfrm>
          <a:prstGeom prst="rect">
            <a:avLst/>
          </a:prstGeom>
          <a:gradFill flip="none" rotWithShape="1">
            <a:gsLst>
              <a:gs pos="100000">
                <a:srgbClr val="294861"/>
              </a:gs>
              <a:gs pos="88000">
                <a:schemeClr val="accent1">
                  <a:lumMod val="50000"/>
                </a:schemeClr>
              </a:gs>
              <a:gs pos="21000">
                <a:srgbClr val="4388B8"/>
              </a:gs>
            </a:gsLst>
            <a:lin ang="16200000" scaled="1"/>
            <a:tileRect/>
          </a:gra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800" dirty="0">
              <a:latin typeface="Arial"/>
            </a:endParaRPr>
          </a:p>
        </p:txBody>
      </p:sp>
      <p:sp>
        <p:nvSpPr>
          <p:cNvPr id="10" name="Title 9"/>
          <p:cNvSpPr>
            <a:spLocks noGrp="1"/>
          </p:cNvSpPr>
          <p:nvPr>
            <p:ph type="title" hasCustomPrompt="1"/>
          </p:nvPr>
        </p:nvSpPr>
        <p:spPr>
          <a:xfrm>
            <a:off x="609600" y="565126"/>
            <a:ext cx="10972800" cy="1447576"/>
          </a:xfrm>
        </p:spPr>
        <p:txBody>
          <a:bodyPr anchor="b" anchorCtr="0"/>
          <a:lstStyle>
            <a:lvl1pPr>
              <a:lnSpc>
                <a:spcPts val="3800"/>
              </a:lnSpc>
              <a:defRPr sz="3600" b="1" i="0">
                <a:solidFill>
                  <a:schemeClr val="accent1">
                    <a:lumMod val="75000"/>
                  </a:schemeClr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609601" y="2024863"/>
            <a:ext cx="7505699" cy="369888"/>
          </a:xfrm>
        </p:spPr>
        <p:txBody>
          <a:bodyPr>
            <a:noAutofit/>
          </a:bodyPr>
          <a:lstStyle>
            <a:lvl1pPr>
              <a:lnSpc>
                <a:spcPts val="2200"/>
              </a:lnSpc>
              <a:buNone/>
              <a:defRPr sz="2000" b="0">
                <a:latin typeface="Arial"/>
                <a:cs typeface="Arial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91181" y="6416000"/>
            <a:ext cx="6004819" cy="203133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algn="l" defTabSz="457200" rtl="0" eaLnBrk="1" latinLnBrk="0" hangingPunct="1">
              <a:lnSpc>
                <a:spcPct val="90000"/>
              </a:lnSpc>
              <a:spcAft>
                <a:spcPts val="300"/>
              </a:spcAft>
            </a:pPr>
            <a:r>
              <a:rPr lang="en-US" sz="800" kern="1200" dirty="0">
                <a:solidFill>
                  <a:schemeClr val="bg1"/>
                </a:solidFill>
                <a:effectLst/>
                <a:latin typeface="Arial"/>
                <a:ea typeface="+mn-ea"/>
                <a:cs typeface="Arial"/>
              </a:rPr>
              <a:t>LLNL-PRES-XXXXXX</a:t>
            </a:r>
          </a:p>
        </p:txBody>
      </p:sp>
      <p:pic>
        <p:nvPicPr>
          <p:cNvPr id="18" name="Picture 17" descr="LLNL_Logo_WHT-LRG.png"/>
          <p:cNvPicPr>
            <a:picLocks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55018" y="6446832"/>
            <a:ext cx="1865376" cy="314676"/>
          </a:xfrm>
          <a:prstGeom prst="rect">
            <a:avLst/>
          </a:prstGeom>
        </p:spPr>
      </p:pic>
      <p:sp>
        <p:nvSpPr>
          <p:cNvPr id="20" name="Rectangle 19"/>
          <p:cNvSpPr/>
          <p:nvPr userDrawn="1"/>
        </p:nvSpPr>
        <p:spPr>
          <a:xfrm>
            <a:off x="0" y="0"/>
            <a:ext cx="12192000" cy="112889"/>
          </a:xfrm>
          <a:prstGeom prst="rect">
            <a:avLst/>
          </a:prstGeom>
          <a:solidFill>
            <a:schemeClr val="accent1">
              <a:lumMod val="75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800" dirty="0">
              <a:latin typeface="Arial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6096001" y="3096715"/>
            <a:ext cx="6096000" cy="477838"/>
          </a:xfrm>
        </p:spPr>
        <p:txBody>
          <a:bodyPr rIns="182880" anchor="b" anchorCtr="0">
            <a:noAutofit/>
          </a:bodyPr>
          <a:lstStyle>
            <a:lvl1pPr marL="57150" indent="0" algn="r">
              <a:spcBef>
                <a:spcPts val="0"/>
              </a:spcBef>
              <a:buNone/>
              <a:defRPr sz="1600" b="0"/>
            </a:lvl1pPr>
            <a:lvl2pPr marL="342900" indent="0" algn="r">
              <a:buNone/>
              <a:defRPr sz="1600" b="0"/>
            </a:lvl2pPr>
            <a:lvl3pPr marL="628650" indent="0" algn="r">
              <a:buNone/>
              <a:defRPr sz="1600" b="0"/>
            </a:lvl3pPr>
            <a:lvl4pPr marL="857250" indent="0" algn="r">
              <a:buNone/>
              <a:defRPr sz="1600" b="0"/>
            </a:lvl4pPr>
            <a:lvl5pPr marL="1085850" indent="0" algn="r">
              <a:buNone/>
              <a:defRPr sz="1600" b="0"/>
            </a:lvl5pPr>
          </a:lstStyle>
          <a:p>
            <a:pPr lvl="0"/>
            <a:r>
              <a:rPr lang="en-US" dirty="0"/>
              <a:t>Authors Name</a:t>
            </a:r>
          </a:p>
          <a:p>
            <a:pPr lvl="0"/>
            <a:r>
              <a:rPr lang="en-US" dirty="0"/>
              <a:t>Title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end page">
    <p:bg>
      <p:bgPr>
        <a:solidFill>
          <a:srgbClr val="0F4F9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LNL_Logo_WHT-LRG.pn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62469" y="5437487"/>
            <a:ext cx="3602736" cy="60776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976C2BC-60A7-0547-A911-67347BC0CAFD}"/>
              </a:ext>
            </a:extLst>
          </p:cNvPr>
          <p:cNvSpPr/>
          <p:nvPr userDrawn="1"/>
        </p:nvSpPr>
        <p:spPr>
          <a:xfrm>
            <a:off x="5099406" y="5771963"/>
            <a:ext cx="5715000" cy="3139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algn="l" defTabSz="457200" rtl="0" eaLnBrk="1" latinLnBrk="0" hangingPunct="1">
              <a:lnSpc>
                <a:spcPct val="90000"/>
              </a:lnSpc>
              <a:spcAft>
                <a:spcPts val="600"/>
              </a:spcAft>
            </a:pPr>
            <a:r>
              <a:rPr lang="en-US" sz="800" kern="1200" dirty="0">
                <a:solidFill>
                  <a:schemeClr val="bg1"/>
                </a:solidFill>
                <a:effectLst/>
                <a:latin typeface="Arial"/>
                <a:ea typeface="+mn-ea"/>
                <a:cs typeface="Arial"/>
              </a:rPr>
              <a:t>This work was performed under the auspices of the</a:t>
            </a:r>
            <a:r>
              <a:rPr lang="en-US" sz="800" kern="1200" baseline="0" dirty="0">
                <a:solidFill>
                  <a:schemeClr val="bg1"/>
                </a:solidFill>
                <a:effectLst/>
                <a:latin typeface="Arial"/>
                <a:ea typeface="+mn-ea"/>
                <a:cs typeface="Arial"/>
              </a:rPr>
              <a:t> </a:t>
            </a:r>
            <a:r>
              <a:rPr lang="en-US" sz="800" kern="1200" dirty="0">
                <a:solidFill>
                  <a:schemeClr val="bg1"/>
                </a:solidFill>
                <a:effectLst/>
                <a:latin typeface="Arial"/>
                <a:ea typeface="+mn-ea"/>
                <a:cs typeface="Arial"/>
              </a:rPr>
              <a:t>U.S. Department of Energy by Lawrence Livermore National Laboratory under contract DE-AC52-07NA27344.</a:t>
            </a:r>
            <a:r>
              <a:rPr lang="en-US" sz="800" kern="1200" baseline="0" dirty="0">
                <a:solidFill>
                  <a:schemeClr val="bg1"/>
                </a:solidFill>
                <a:effectLst/>
                <a:latin typeface="Arial"/>
                <a:ea typeface="+mn-ea"/>
                <a:cs typeface="Arial"/>
              </a:rPr>
              <a:t> </a:t>
            </a:r>
            <a:r>
              <a:rPr lang="en-US" sz="800" kern="1200" dirty="0">
                <a:solidFill>
                  <a:schemeClr val="bg1"/>
                </a:solidFill>
                <a:effectLst/>
                <a:latin typeface="Arial"/>
                <a:ea typeface="+mn-ea"/>
                <a:cs typeface="Arial"/>
              </a:rPr>
              <a:t>Lawrence Livermore National Security, LLC</a:t>
            </a:r>
          </a:p>
        </p:txBody>
      </p:sp>
    </p:spTree>
    <p:extLst>
      <p:ext uri="{BB962C8B-B14F-4D97-AF65-F5344CB8AC3E}">
        <p14:creationId xmlns:p14="http://schemas.microsoft.com/office/powerpoint/2010/main" val="31271898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scene3d>
              <a:camera prst="orthographicFront"/>
              <a:lightRig rig="threePt" dir="t">
                <a:rot lat="0" lon="0" rev="4800000"/>
              </a:lightRig>
            </a:scene3d>
            <a:sp3d prstMaterial="matte"/>
          </a:bodyPr>
          <a:lstStyle/>
          <a:p>
            <a:r>
              <a:rPr kumimoji="0" lang="en-US"/>
              <a:t>Click to edit Master title style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lIns="0" bIns="0"/>
          <a:lstStyle>
            <a:lvl1pPr eaLnBrk="1" latinLnBrk="0" hangingPunct="1">
              <a:spcBef>
                <a:spcPts val="1800"/>
              </a:spcBef>
              <a:spcAft>
                <a:spcPts val="0"/>
              </a:spcAft>
              <a:defRPr/>
            </a:lvl1pPr>
            <a:lvl2pPr eaLnBrk="1" latinLnBrk="0" hangingPunct="1">
              <a:spcAft>
                <a:spcPts val="0"/>
              </a:spcAft>
              <a:defRPr/>
            </a:lvl2pPr>
            <a:lvl3pPr eaLnBrk="1" latinLnBrk="0" hangingPunct="1">
              <a:spcAft>
                <a:spcPts val="0"/>
              </a:spcAft>
              <a:defRPr/>
            </a:lvl3pPr>
            <a:lvl4pPr eaLnBrk="1" latinLnBrk="0" hangingPunct="1">
              <a:spcAft>
                <a:spcPts val="0"/>
              </a:spcAft>
              <a:defRPr/>
            </a:lvl4pPr>
            <a:lvl5pPr eaLnBrk="1" latinLnBrk="0" hangingPunct="1">
              <a:spcAft>
                <a:spcPts val="0"/>
              </a:spcAft>
              <a:defRPr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  <a:endParaRPr kumimoji="0" lang="en-US" dirty="0"/>
          </a:p>
        </p:txBody>
      </p:sp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609600" y="219514"/>
            <a:ext cx="10972800" cy="1008771"/>
          </a:xfrm>
          <a:prstGeom prst="rect">
            <a:avLst/>
          </a:prstGeom>
          <a:effectLst/>
        </p:spPr>
        <p:txBody>
          <a:bodyPr vert="horz" lIns="0" rIns="45720" rtlCol="0" anchor="ctr" anchorCtr="0">
            <a:no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/>
          </a:bodyPr>
          <a:lstStyle/>
          <a:p>
            <a:r>
              <a:rPr kumimoji="0" lang="en-US"/>
              <a:t>Click to edit Master title style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with side-text-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lnSpc>
                <a:spcPct val="90000"/>
              </a:lnSpc>
              <a:defRPr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621101" y="1436688"/>
            <a:ext cx="5291328" cy="4881532"/>
          </a:xfrm>
        </p:spPr>
        <p:txBody>
          <a:bodyPr/>
          <a:lstStyle>
            <a:lvl1pPr>
              <a:spcBef>
                <a:spcPts val="1200"/>
              </a:spcBef>
              <a:spcAft>
                <a:spcPts val="600"/>
              </a:spcAft>
              <a:defRPr/>
            </a:lvl1pPr>
            <a:lvl2pPr>
              <a:spcAft>
                <a:spcPts val="600"/>
              </a:spcAft>
              <a:defRPr/>
            </a:lvl2pPr>
            <a:lvl3pPr>
              <a:spcAft>
                <a:spcPts val="600"/>
              </a:spcAft>
              <a:defRPr/>
            </a:lvl3pPr>
            <a:lvl4pPr>
              <a:spcAft>
                <a:spcPts val="600"/>
              </a:spcAft>
              <a:defRPr/>
            </a:lvl4pPr>
            <a:lvl5pPr>
              <a:spcAft>
                <a:spcPts val="600"/>
              </a:spcAft>
              <a:defRPr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with side-text-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lnSpc>
                <a:spcPct val="90000"/>
              </a:lnSpc>
              <a:defRPr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6301619" y="1436688"/>
            <a:ext cx="5291328" cy="4881532"/>
          </a:xfrm>
        </p:spPr>
        <p:txBody>
          <a:bodyPr/>
          <a:lstStyle>
            <a:lvl1pPr>
              <a:spcBef>
                <a:spcPts val="1200"/>
              </a:spcBef>
              <a:spcAft>
                <a:spcPts val="600"/>
              </a:spcAft>
              <a:defRPr/>
            </a:lvl1pPr>
            <a:lvl2pPr>
              <a:spcAft>
                <a:spcPts val="600"/>
              </a:spcAft>
              <a:defRPr/>
            </a:lvl2pPr>
            <a:lvl3pPr>
              <a:spcAft>
                <a:spcPts val="600"/>
              </a:spcAft>
              <a:defRPr/>
            </a:lvl3pPr>
            <a:lvl4pPr>
              <a:spcAft>
                <a:spcPts val="600"/>
              </a:spcAft>
              <a:defRPr/>
            </a:lvl4pPr>
            <a:lvl5pPr>
              <a:spcAft>
                <a:spcPts val="600"/>
              </a:spcAft>
              <a:defRPr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0831217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with side-by-sid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lnSpc>
                <a:spcPct val="90000"/>
              </a:lnSpc>
              <a:defRPr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621101" y="1436688"/>
            <a:ext cx="5291328" cy="4881532"/>
          </a:xfrm>
        </p:spPr>
        <p:txBody>
          <a:bodyPr/>
          <a:lstStyle>
            <a:lvl1pPr>
              <a:spcBef>
                <a:spcPts val="1200"/>
              </a:spcBef>
              <a:spcAft>
                <a:spcPts val="600"/>
              </a:spcAft>
              <a:defRPr/>
            </a:lvl1pPr>
            <a:lvl2pPr>
              <a:spcAft>
                <a:spcPts val="600"/>
              </a:spcAft>
              <a:defRPr/>
            </a:lvl2pPr>
            <a:lvl3pPr>
              <a:spcAft>
                <a:spcPts val="600"/>
              </a:spcAft>
              <a:defRPr/>
            </a:lvl3pPr>
            <a:lvl4pPr>
              <a:spcAft>
                <a:spcPts val="600"/>
              </a:spcAft>
              <a:defRPr/>
            </a:lvl4pPr>
            <a:lvl5pPr>
              <a:spcAft>
                <a:spcPts val="600"/>
              </a:spcAft>
              <a:defRPr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6291532" y="1436688"/>
            <a:ext cx="5291328" cy="4881532"/>
          </a:xfrm>
        </p:spPr>
        <p:txBody>
          <a:bodyPr/>
          <a:lstStyle>
            <a:lvl1pPr>
              <a:spcBef>
                <a:spcPts val="1200"/>
              </a:spcBef>
              <a:spcAft>
                <a:spcPts val="600"/>
              </a:spcAft>
              <a:defRPr/>
            </a:lvl1pPr>
            <a:lvl2pPr>
              <a:spcAft>
                <a:spcPts val="600"/>
              </a:spcAft>
              <a:defRPr/>
            </a:lvl2pPr>
            <a:lvl3pPr>
              <a:spcAft>
                <a:spcPts val="600"/>
              </a:spcAft>
              <a:defRPr/>
            </a:lvl3pPr>
            <a:lvl4pPr>
              <a:spcAft>
                <a:spcPts val="600"/>
              </a:spcAft>
              <a:defRPr/>
            </a:lvl4pPr>
            <a:lvl5pPr>
              <a:spcAft>
                <a:spcPts val="600"/>
              </a:spcAft>
              <a:defRPr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2941282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Full Image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349042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5" y="7"/>
            <a:ext cx="12191999" cy="1228907"/>
          </a:xfrm>
          <a:solidFill>
            <a:schemeClr val="bg1"/>
          </a:solidFill>
          <a:effectLst/>
        </p:spPr>
        <p:txBody>
          <a:bodyPr vert="horz" lIns="457200" rIns="45720" rtlCol="0" anchor="ctr" anchorCtr="0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/>
          </a:bodyPr>
          <a:lstStyle>
            <a:lvl1pPr marL="233363" indent="0" algn="l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0" lang="en-US" sz="3200" b="1" kern="1200" dirty="0">
                <a:solidFill>
                  <a:schemeClr val="accent1">
                    <a:lumMod val="75000"/>
                  </a:schemeClr>
                </a:solidFill>
                <a:effectLst/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349042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9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3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0" y="6355080"/>
            <a:ext cx="12192000" cy="5029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Ins="0" rtlCol="0" anchor="ctr"/>
          <a:lstStyle/>
          <a:p>
            <a:pPr algn="ctr"/>
            <a:endParaRPr lang="en-US" sz="1800" dirty="0">
              <a:latin typeface="Arial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238324"/>
            <a:ext cx="10972800" cy="490688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  <a:endParaRPr kumimoji="0" lang="en-US" dirty="0"/>
          </a:p>
        </p:txBody>
      </p:sp>
      <p:sp>
        <p:nvSpPr>
          <p:cNvPr id="10" name="Rectangle 9"/>
          <p:cNvSpPr/>
          <p:nvPr/>
        </p:nvSpPr>
        <p:spPr bwMode="invGray">
          <a:xfrm>
            <a:off x="1" y="6355080"/>
            <a:ext cx="12192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 dirty="0">
              <a:latin typeface="Arial"/>
            </a:endParaRPr>
          </a:p>
        </p:txBody>
      </p:sp>
      <p:sp>
        <p:nvSpPr>
          <p:cNvPr id="19" name="Slide Number Placeholder 7"/>
          <p:cNvSpPr txBox="1">
            <a:spLocks/>
          </p:cNvSpPr>
          <p:nvPr/>
        </p:nvSpPr>
        <p:spPr>
          <a:xfrm>
            <a:off x="11768167" y="6403259"/>
            <a:ext cx="423836" cy="454747"/>
          </a:xfrm>
          <a:prstGeom prst="rect">
            <a:avLst/>
          </a:prstGeom>
        </p:spPr>
        <p:txBody>
          <a:bodyPr rIns="45720" anchor="ctr" anchorCtr="0"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AD690BD-BADF-4FBD-97E7-557E707EBBB2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16936"/>
            <a:ext cx="10972800" cy="1005840"/>
          </a:xfrm>
          <a:prstGeom prst="rect">
            <a:avLst/>
          </a:prstGeom>
          <a:effectLst/>
        </p:spPr>
        <p:txBody>
          <a:bodyPr vert="horz" lIns="0" rIns="45720" rtlCol="0" anchor="ctr" anchorCtr="0">
            <a:no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/>
          </a:bodyPr>
          <a:lstStyle/>
          <a:p>
            <a:r>
              <a:rPr kumimoji="0" lang="en-US" dirty="0"/>
              <a:t>Click to edit Master title style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-8076" y="982675"/>
            <a:ext cx="12200079" cy="0"/>
          </a:xfrm>
          <a:prstGeom prst="line">
            <a:avLst/>
          </a:prstGeom>
          <a:ln w="38100" cmpd="sng">
            <a:solidFill>
              <a:schemeClr val="accent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A54311BD-8720-D040-927F-1192591CB67C}"/>
              </a:ext>
            </a:extLst>
          </p:cNvPr>
          <p:cNvPicPr>
            <a:picLocks/>
          </p:cNvPicPr>
          <p:nvPr userDrawn="1"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944015" y="6446520"/>
            <a:ext cx="978408" cy="37490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980FF35-3AAB-2145-A21D-CC840E81BEFB}"/>
              </a:ext>
            </a:extLst>
          </p:cNvPr>
          <p:cNvSpPr txBox="1"/>
          <p:nvPr userDrawn="1"/>
        </p:nvSpPr>
        <p:spPr>
          <a:xfrm>
            <a:off x="488827" y="6733640"/>
            <a:ext cx="873871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l"/>
            <a:r>
              <a:rPr lang="en-US" sz="600" dirty="0">
                <a:latin typeface="Arial"/>
                <a:cs typeface="Arial"/>
              </a:rPr>
              <a:t>LLNL-PRES-</a:t>
            </a:r>
            <a:r>
              <a:rPr lang="en-US" sz="600" dirty="0" err="1">
                <a:latin typeface="Arial"/>
                <a:cs typeface="Arial"/>
              </a:rPr>
              <a:t>xxxxxx</a:t>
            </a:r>
            <a:endParaRPr lang="en-US" sz="600" dirty="0">
              <a:latin typeface="Arial"/>
              <a:cs typeface="Arial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8487A01-C0B8-4643-8CFB-9227E4579F35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225926" y="6470897"/>
            <a:ext cx="1501274" cy="257361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5" r:id="rId4"/>
    <p:sldLayoutId id="2147483722" r:id="rId5"/>
    <p:sldLayoutId id="2147483721" r:id="rId6"/>
    <p:sldLayoutId id="2147483717" r:id="rId7"/>
    <p:sldLayoutId id="2147483718" r:id="rId8"/>
    <p:sldLayoutId id="2147483719" r:id="rId9"/>
    <p:sldLayoutId id="2147483723" r:id="rId10"/>
  </p:sldLayoutIdLst>
  <p:hf hdr="0" ftr="0" dt="0"/>
  <p:txStyles>
    <p:titleStyle>
      <a:lvl1pPr algn="l" rtl="0" eaLnBrk="1" latinLnBrk="0" hangingPunct="1">
        <a:lnSpc>
          <a:spcPct val="90000"/>
        </a:lnSpc>
        <a:spcBef>
          <a:spcPct val="0"/>
        </a:spcBef>
        <a:buNone/>
        <a:defRPr kumimoji="0" sz="3200" b="1" kern="1200">
          <a:solidFill>
            <a:schemeClr val="accent1">
              <a:lumMod val="75000"/>
            </a:schemeClr>
          </a:solidFill>
          <a:effectLst/>
          <a:latin typeface="Calibri" panose="020F0502020204030204" pitchFamily="34" charset="0"/>
          <a:ea typeface="+mj-ea"/>
          <a:cs typeface="Calibri" panose="020F0502020204030204" pitchFamily="34" charset="0"/>
        </a:defRPr>
      </a:lvl1pPr>
    </p:titleStyle>
    <p:bodyStyle>
      <a:lvl1pPr marL="285750" indent="-228600" algn="l" rtl="0" eaLnBrk="1" latinLnBrk="0" hangingPunct="1">
        <a:spcBef>
          <a:spcPts val="1800"/>
        </a:spcBef>
        <a:spcAft>
          <a:spcPts val="0"/>
        </a:spcAft>
        <a:buClr>
          <a:schemeClr val="accent1">
            <a:lumMod val="75000"/>
          </a:schemeClr>
        </a:buClr>
        <a:buSzPct val="90000"/>
        <a:buFont typeface="Wingdings" charset="2"/>
        <a:buChar char="§"/>
        <a:tabLst/>
        <a:defRPr kumimoji="0" sz="2400" b="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1pPr>
      <a:lvl2pPr marL="628650" indent="-285750" algn="l" rtl="0" eaLnBrk="1" latinLnBrk="0" hangingPunct="1">
        <a:spcBef>
          <a:spcPts val="0"/>
        </a:spcBef>
        <a:spcAft>
          <a:spcPts val="0"/>
        </a:spcAft>
        <a:buClrTx/>
        <a:buSzPct val="90000"/>
        <a:buFont typeface="Calibri" panose="020F0502020204030204" pitchFamily="34" charset="0"/>
        <a:buChar char="—"/>
        <a:defRPr kumimoji="0" sz="20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2pPr>
      <a:lvl3pPr marL="800100" indent="-171450" algn="l" rtl="0" eaLnBrk="1" latinLnBrk="0" hangingPunct="1">
        <a:spcBef>
          <a:spcPts val="0"/>
        </a:spcBef>
        <a:spcAft>
          <a:spcPts val="0"/>
        </a:spcAft>
        <a:buClrTx/>
        <a:buSzPct val="90000"/>
        <a:buFont typeface="Arial" panose="020B0604020202020204" pitchFamily="34" charset="0"/>
        <a:buChar char="•"/>
        <a:defRPr kumimoji="0" sz="18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3pPr>
      <a:lvl4pPr marL="1028700" indent="-171450" algn="l" rtl="0" eaLnBrk="1" latinLnBrk="0" hangingPunct="1">
        <a:spcBef>
          <a:spcPts val="0"/>
        </a:spcBef>
        <a:spcAft>
          <a:spcPts val="0"/>
        </a:spcAft>
        <a:buClrTx/>
        <a:buSzPct val="100000"/>
        <a:buFont typeface="Lucida Grande"/>
        <a:buChar char="–"/>
        <a:defRPr kumimoji="0" sz="16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4pPr>
      <a:lvl5pPr marL="1257300" indent="-171450" algn="l" rtl="0" eaLnBrk="1" latinLnBrk="0" hangingPunct="1">
        <a:spcBef>
          <a:spcPts val="0"/>
        </a:spcBef>
        <a:spcAft>
          <a:spcPts val="0"/>
        </a:spcAft>
        <a:buClrTx/>
        <a:buFont typeface="Arial"/>
        <a:buChar char="•"/>
        <a:tabLst>
          <a:tab pos="1200150" algn="l"/>
        </a:tabLst>
        <a:defRPr kumimoji="0" lang="en-US" sz="1600" kern="1200" smtClean="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5pPr>
      <a:lvl6pPr marL="1627632" indent="-182880" algn="l" rtl="0" eaLnBrk="1" latinLnBrk="0" hangingPunct="1">
        <a:spcBef>
          <a:spcPct val="20000"/>
        </a:spcBef>
        <a:buClr>
          <a:schemeClr val="accent6"/>
        </a:buClr>
        <a:buSzPct val="100000"/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ct val="20000"/>
        </a:spcBef>
        <a:buClr>
          <a:schemeClr val="accent1"/>
        </a:buClr>
        <a:buSzPct val="100000"/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ct val="20000"/>
        </a:spcBef>
        <a:buClr>
          <a:schemeClr val="accent2"/>
        </a:buClr>
        <a:buFont typeface="Wingdings 2" pitchFamily="18" charset="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231136" indent="-182880" algn="l" rtl="0" eaLnBrk="1" latinLnBrk="0" hangingPunct="1">
        <a:spcBef>
          <a:spcPct val="20000"/>
        </a:spcBef>
        <a:buClr>
          <a:schemeClr val="accent3"/>
        </a:buClr>
        <a:buFont typeface="Wingdings 2" pitchFamily="18" charset="2"/>
        <a:buChar char="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Detection of Anthropogenic Impacts on Snowpack Variability in Western US. 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58738" indent="-1588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2024 IMSC presentation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5820428" y="3096715"/>
            <a:ext cx="6096000" cy="477838"/>
          </a:xfrm>
        </p:spPr>
        <p:txBody>
          <a:bodyPr/>
          <a:lstStyle/>
          <a:p>
            <a:pPr lvl="0"/>
            <a:r>
              <a:rPr lang="en-US" b="1" dirty="0"/>
              <a:t>Shiheng Duan</a:t>
            </a:r>
            <a:r>
              <a:rPr lang="en-US" dirty="0"/>
              <a:t>, Céline </a:t>
            </a:r>
            <a:r>
              <a:rPr lang="en-US" dirty="0" err="1"/>
              <a:t>Bonfils</a:t>
            </a:r>
            <a:r>
              <a:rPr lang="en-US" dirty="0"/>
              <a:t>, Giuliana Pallotta </a:t>
            </a:r>
          </a:p>
          <a:p>
            <a:pPr lvl="0"/>
            <a:r>
              <a:rPr lang="en-US" dirty="0"/>
              <a:t>Lawrence Livermore National Laboratory</a:t>
            </a:r>
          </a:p>
        </p:txBody>
      </p:sp>
      <p:sp>
        <p:nvSpPr>
          <p:cNvPr id="9" name="Text Placeholder 10"/>
          <p:cNvSpPr txBox="1">
            <a:spLocks/>
          </p:cNvSpPr>
          <p:nvPr/>
        </p:nvSpPr>
        <p:spPr>
          <a:xfrm>
            <a:off x="609600" y="3640568"/>
            <a:ext cx="3278508" cy="397500"/>
          </a:xfrm>
          <a:prstGeom prst="rect">
            <a:avLst/>
          </a:prstGeom>
        </p:spPr>
        <p:txBody>
          <a:bodyPr vert="horz" lIns="0" tIns="91440" rIns="0" rtlCol="0" anchor="ctr" anchorCtr="0">
            <a:noAutofit/>
          </a:bodyPr>
          <a:lstStyle/>
          <a:p>
            <a:pPr lvl="0">
              <a:lnSpc>
                <a:spcPct val="80000"/>
              </a:lnSpc>
            </a:pPr>
            <a:r>
              <a:rPr lang="en-US" sz="1600" dirty="0">
                <a:cs typeface="Lucida Handwriting"/>
              </a:rPr>
              <a:t>June 28, 2024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Previous Studies on Snowpack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621102" y="1153800"/>
            <a:ext cx="5291328" cy="5164419"/>
          </a:xfrm>
        </p:spPr>
        <p:txBody>
          <a:bodyPr>
            <a:normAutofit/>
          </a:bodyPr>
          <a:lstStyle/>
          <a:p>
            <a:r>
              <a:rPr lang="en-US" dirty="0"/>
              <a:t>Human fingerprints have been detected in various hydroclimate components</a:t>
            </a:r>
          </a:p>
          <a:p>
            <a:r>
              <a:rPr lang="en-US" dirty="0"/>
              <a:t>Snow water equivalent (SWE) is noisy:</a:t>
            </a:r>
          </a:p>
          <a:p>
            <a:pPr lvl="1"/>
            <a:r>
              <a:rPr lang="en-US" dirty="0"/>
              <a:t>Use normalized SWE (</a:t>
            </a:r>
            <a:r>
              <a:rPr lang="en-US" dirty="0" err="1"/>
              <a:t>nSWE</a:t>
            </a:r>
            <a:r>
              <a:rPr lang="en-US" dirty="0"/>
              <a:t>): SWE divided by accumulated precipitation</a:t>
            </a:r>
          </a:p>
          <a:p>
            <a:pPr lvl="1"/>
            <a:r>
              <a:rPr lang="en-US" dirty="0"/>
              <a:t>April 1</a:t>
            </a:r>
            <a:r>
              <a:rPr lang="en-US" baseline="30000" dirty="0"/>
              <a:t>st</a:t>
            </a:r>
            <a:r>
              <a:rPr lang="en-US" dirty="0"/>
              <a:t> </a:t>
            </a:r>
            <a:r>
              <a:rPr lang="en-US" dirty="0" err="1"/>
              <a:t>nSWE</a:t>
            </a:r>
            <a:r>
              <a:rPr lang="en-US" dirty="0"/>
              <a:t> when peak SWE</a:t>
            </a:r>
          </a:p>
          <a:p>
            <a:r>
              <a:rPr lang="en-US" dirty="0"/>
              <a:t>Spatial aggregation: </a:t>
            </a:r>
          </a:p>
          <a:p>
            <a:pPr lvl="1"/>
            <a:r>
              <a:rPr lang="en-US" dirty="0"/>
              <a:t>Basin-mean or area-mean (Pierce et al., 2008, Najafi et al., 2017, Gottlieb et al., 2024) </a:t>
            </a:r>
          </a:p>
          <a:p>
            <a:r>
              <a:rPr lang="en-US" dirty="0"/>
              <a:t>Temporal aggregation:</a:t>
            </a:r>
          </a:p>
          <a:p>
            <a:pPr lvl="1"/>
            <a:r>
              <a:rPr lang="en-US" dirty="0"/>
              <a:t>5-yr running mean (e.g., Najafi et al., 2017) </a:t>
            </a:r>
          </a:p>
          <a:p>
            <a:pPr lvl="1"/>
            <a:endParaRPr lang="en-US" dirty="0"/>
          </a:p>
        </p:txBody>
      </p:sp>
      <p:sp>
        <p:nvSpPr>
          <p:cNvPr id="2" name="Content Placeholder 5">
            <a:extLst>
              <a:ext uri="{FF2B5EF4-FFF2-40B4-BE49-F238E27FC236}">
                <a16:creationId xmlns:a16="http://schemas.microsoft.com/office/drawing/2014/main" id="{8C0496CC-62E1-BCD0-E709-2241357FF2B7}"/>
              </a:ext>
            </a:extLst>
          </p:cNvPr>
          <p:cNvSpPr txBox="1">
            <a:spLocks/>
          </p:cNvSpPr>
          <p:nvPr/>
        </p:nvSpPr>
        <p:spPr>
          <a:xfrm>
            <a:off x="6279571" y="1436688"/>
            <a:ext cx="5291328" cy="488153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85750" indent="-228600" algn="l" rtl="0" eaLnBrk="1" latinLnBrk="0" hangingPunct="1">
              <a:spcBef>
                <a:spcPts val="12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90000"/>
              <a:buFont typeface="Wingdings" charset="2"/>
              <a:buChar char="§"/>
              <a:tabLst/>
              <a:defRPr kumimoji="0" sz="2400" b="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628650" indent="-285750" algn="l" rtl="0" eaLnBrk="1" latinLnBrk="0" hangingPunct="1">
              <a:spcBef>
                <a:spcPts val="0"/>
              </a:spcBef>
              <a:spcAft>
                <a:spcPts val="600"/>
              </a:spcAft>
              <a:buClrTx/>
              <a:buSzPct val="90000"/>
              <a:buFont typeface="Calibri" panose="020F0502020204030204" pitchFamily="34" charset="0"/>
              <a:buChar char="—"/>
              <a:defRPr kumimoji="0"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800100" indent="-171450" algn="l" rtl="0" eaLnBrk="1" latinLnBrk="0" hangingPunct="1"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defRPr kumimoji="0"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1028700" indent="-171450" algn="l" rtl="0" eaLnBrk="1" latinLnBrk="0" hangingPunct="1">
              <a:spcBef>
                <a:spcPts val="0"/>
              </a:spcBef>
              <a:spcAft>
                <a:spcPts val="600"/>
              </a:spcAft>
              <a:buClrTx/>
              <a:buSzPct val="100000"/>
              <a:buFont typeface="Lucida Grande"/>
              <a:buChar char="–"/>
              <a:defRPr kumimoji="0" sz="16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1257300" indent="-171450" algn="l" rtl="0" eaLnBrk="1" latinLnBrk="0" hangingPunct="1">
              <a:spcBef>
                <a:spcPts val="0"/>
              </a:spcBef>
              <a:spcAft>
                <a:spcPts val="600"/>
              </a:spcAft>
              <a:buClrTx/>
              <a:buFont typeface="Arial"/>
              <a:buChar char="•"/>
              <a:tabLst>
                <a:tab pos="1200150" algn="l"/>
              </a:tabLst>
              <a:defRPr kumimoji="0" lang="en-US" sz="16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  <a:lvl6pPr marL="1627632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100000"/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 2" pitchFamily="18" charset="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31136" indent="-18288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 2" pitchFamily="18" charset="2"/>
              <a:buChar char="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/>
            <a:r>
              <a:rPr lang="en-US" dirty="0"/>
              <a:t>A pattern-based fingerprint with high spatial resolution</a:t>
            </a:r>
          </a:p>
          <a:p>
            <a:pPr lvl="1" defTabSz="914400"/>
            <a:r>
              <a:rPr lang="en-US" dirty="0"/>
              <a:t>CMIP6 simulations</a:t>
            </a:r>
          </a:p>
          <a:p>
            <a:pPr lvl="1" defTabSz="914400"/>
            <a:r>
              <a:rPr lang="en-US" dirty="0"/>
              <a:t>High-resolution hydrological models</a:t>
            </a:r>
          </a:p>
          <a:p>
            <a:pPr lvl="1" defTabSz="914400"/>
            <a:r>
              <a:rPr lang="en-US" dirty="0"/>
              <a:t>High-resolution observation/reanalysis</a:t>
            </a:r>
          </a:p>
          <a:p>
            <a:pPr lvl="1" defTabSz="91440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D64AA0-A31F-4726-6090-88F61C6922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9571" y="3949961"/>
            <a:ext cx="1530472" cy="13716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DE17220-78A4-9853-9DFE-D61E82A3BE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0043" y="3949961"/>
            <a:ext cx="1668392" cy="1371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F7AD958-1366-528D-B465-4BF50D2CF9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78435" y="3949961"/>
            <a:ext cx="1678193" cy="13716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FBF7AC5-EF42-4136-BB7A-C5BA0206306F}"/>
              </a:ext>
            </a:extLst>
          </p:cNvPr>
          <p:cNvSpPr txBox="1"/>
          <p:nvPr/>
        </p:nvSpPr>
        <p:spPr>
          <a:xfrm>
            <a:off x="6279571" y="5450558"/>
            <a:ext cx="48770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Figure. Study domains in Pierce et al., 2008, Najafi et al., 2017 and Gottlieb et al., 2024 </a:t>
            </a:r>
          </a:p>
        </p:txBody>
      </p:sp>
    </p:spTree>
    <p:extLst>
      <p:ext uri="{BB962C8B-B14F-4D97-AF65-F5344CB8AC3E}">
        <p14:creationId xmlns:p14="http://schemas.microsoft.com/office/powerpoint/2010/main" val="3273301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6A39C-EBCF-6568-801E-F1ED0E71C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Pattern-Based Fingerprint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066AD7-1FA3-3310-D35E-82121F5A09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9801" y="1284288"/>
            <a:ext cx="6417829" cy="4881532"/>
          </a:xfrm>
        </p:spPr>
        <p:txBody>
          <a:bodyPr/>
          <a:lstStyle/>
          <a:p>
            <a:r>
              <a:rPr lang="en-US" dirty="0"/>
              <a:t>Multi-model ensemble mean </a:t>
            </a:r>
            <a:r>
              <a:rPr lang="en-US" dirty="0">
                <a:sym typeface="Wingdings" pitchFamily="2" charset="2"/>
              </a:rPr>
              <a:t> forced component</a:t>
            </a:r>
          </a:p>
          <a:p>
            <a:r>
              <a:rPr lang="en-US" dirty="0">
                <a:sym typeface="Wingdings" pitchFamily="2" charset="2"/>
              </a:rPr>
              <a:t>Take the first empirical orthogonal function (EOF). Spatial pattern is referred to as “fingerprint”</a:t>
            </a:r>
          </a:p>
          <a:p>
            <a:r>
              <a:rPr lang="en-US" dirty="0">
                <a:sym typeface="Wingdings" pitchFamily="2" charset="2"/>
              </a:rPr>
              <a:t>Observations/reanalysis and </a:t>
            </a:r>
            <a:r>
              <a:rPr lang="en-US" dirty="0" err="1">
                <a:sym typeface="Wingdings" pitchFamily="2" charset="2"/>
              </a:rPr>
              <a:t>piControl</a:t>
            </a:r>
            <a:r>
              <a:rPr lang="en-US" dirty="0">
                <a:sym typeface="Wingdings" pitchFamily="2" charset="2"/>
              </a:rPr>
              <a:t> simulations are projected onto “fingerprint”. Pseudo-PC is used to evaluate signal and noise strength, and further signal-to-noise ratio (SNR)</a:t>
            </a:r>
          </a:p>
          <a:p>
            <a:r>
              <a:rPr lang="en-US" dirty="0">
                <a:sym typeface="Wingdings" pitchFamily="2" charset="2"/>
              </a:rPr>
              <a:t>Anthropogenic signal is detectable when SNR&gt;2 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C7EB8C2-01DD-0B2E-4CB9-A9F7B4839338}"/>
              </a:ext>
            </a:extLst>
          </p:cNvPr>
          <p:cNvSpPr/>
          <p:nvPr/>
        </p:nvSpPr>
        <p:spPr bwMode="auto">
          <a:xfrm>
            <a:off x="8360228" y="1163782"/>
            <a:ext cx="2327564" cy="1005840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65000"/>
                  <a:tint val="66000"/>
                  <a:satMod val="160000"/>
                </a:schemeClr>
              </a:gs>
              <a:gs pos="50000">
                <a:schemeClr val="bg1">
                  <a:lumMod val="65000"/>
                  <a:tint val="44500"/>
                  <a:satMod val="160000"/>
                </a:schemeClr>
              </a:gs>
              <a:gs pos="100000">
                <a:schemeClr val="bg1">
                  <a:lumMod val="65000"/>
                  <a:tint val="23500"/>
                  <a:satMod val="160000"/>
                </a:schemeClr>
              </a:gs>
            </a:gsLst>
            <a:lin ang="16200000" scaled="1"/>
            <a:tileRect/>
          </a:gradFill>
          <a:ln>
            <a:solidFill>
              <a:schemeClr val="accent1">
                <a:lumMod val="75000"/>
              </a:schemeClr>
            </a:solidFill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>
            <a:prstTxWarp prst="textNoShape">
              <a:avLst/>
            </a:prstTxWarp>
          </a:bodyPr>
          <a:lstStyle/>
          <a:p>
            <a:pPr algn="ctr">
              <a:spcBef>
                <a:spcPct val="0"/>
              </a:spcBef>
            </a:pPr>
            <a:r>
              <a:rPr lang="en-US" dirty="0">
                <a:solidFill>
                  <a:srgbClr val="000000"/>
                </a:solidFill>
              </a:rPr>
              <a:t>Multi-model Ensemble Mean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BA411E1-D643-756A-93E7-9042439D2184}"/>
              </a:ext>
            </a:extLst>
          </p:cNvPr>
          <p:cNvSpPr/>
          <p:nvPr/>
        </p:nvSpPr>
        <p:spPr bwMode="auto">
          <a:xfrm>
            <a:off x="8360229" y="2628425"/>
            <a:ext cx="2327564" cy="1005840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65000"/>
                  <a:tint val="66000"/>
                  <a:satMod val="160000"/>
                </a:schemeClr>
              </a:gs>
              <a:gs pos="50000">
                <a:schemeClr val="bg1">
                  <a:lumMod val="65000"/>
                  <a:tint val="44500"/>
                  <a:satMod val="160000"/>
                </a:schemeClr>
              </a:gs>
              <a:gs pos="100000">
                <a:schemeClr val="bg1">
                  <a:lumMod val="65000"/>
                  <a:tint val="23500"/>
                  <a:satMod val="160000"/>
                </a:schemeClr>
              </a:gs>
            </a:gsLst>
            <a:lin ang="16200000" scaled="1"/>
            <a:tileRect/>
          </a:gradFill>
          <a:ln>
            <a:solidFill>
              <a:schemeClr val="accent1">
                <a:lumMod val="75000"/>
              </a:schemeClr>
            </a:solidFill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>
            <a:prstTxWarp prst="textNoShape">
              <a:avLst/>
            </a:prstTxWarp>
          </a:bodyPr>
          <a:lstStyle/>
          <a:p>
            <a:pPr algn="ctr">
              <a:spcBef>
                <a:spcPct val="0"/>
              </a:spcBef>
            </a:pPr>
            <a:r>
              <a:rPr lang="en-US" dirty="0">
                <a:solidFill>
                  <a:srgbClr val="000000"/>
                </a:solidFill>
              </a:rPr>
              <a:t>Fingerprint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68031CC-3665-8132-476E-CAB6EDE22114}"/>
              </a:ext>
            </a:extLst>
          </p:cNvPr>
          <p:cNvCxnSpPr>
            <a:stCxn id="4" idx="4"/>
            <a:endCxn id="5" idx="0"/>
          </p:cNvCxnSpPr>
          <p:nvPr/>
        </p:nvCxnSpPr>
        <p:spPr>
          <a:xfrm>
            <a:off x="9524010" y="2169622"/>
            <a:ext cx="1" cy="45880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ECBF07FD-7973-4239-234F-7CB68CB17AC8}"/>
              </a:ext>
            </a:extLst>
          </p:cNvPr>
          <p:cNvSpPr/>
          <p:nvPr/>
        </p:nvSpPr>
        <p:spPr bwMode="auto">
          <a:xfrm>
            <a:off x="6947065" y="2099502"/>
            <a:ext cx="1413163" cy="368136"/>
          </a:xfrm>
          <a:prstGeom prst="roundRect">
            <a:avLst/>
          </a:prstGeom>
          <a:gradFill flip="none" rotWithShape="1">
            <a:gsLst>
              <a:gs pos="0">
                <a:schemeClr val="bg1">
                  <a:lumMod val="65000"/>
                  <a:tint val="66000"/>
                  <a:satMod val="160000"/>
                </a:schemeClr>
              </a:gs>
              <a:gs pos="50000">
                <a:schemeClr val="bg1">
                  <a:lumMod val="65000"/>
                  <a:tint val="44500"/>
                  <a:satMod val="160000"/>
                </a:schemeClr>
              </a:gs>
              <a:gs pos="100000">
                <a:schemeClr val="bg1">
                  <a:lumMod val="65000"/>
                  <a:tint val="23500"/>
                  <a:satMod val="160000"/>
                </a:schemeClr>
              </a:gs>
            </a:gsLst>
            <a:lin ang="16200000" scaled="1"/>
            <a:tileRect/>
          </a:gradFill>
          <a:ln>
            <a:solidFill>
              <a:schemeClr val="accent1">
                <a:lumMod val="75000"/>
              </a:schemeClr>
            </a:solidFill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b">
            <a:prstTxWarp prst="textNoShape">
              <a:avLst/>
            </a:prstTxWarp>
          </a:bodyPr>
          <a:lstStyle/>
          <a:p>
            <a:pPr algn="ctr">
              <a:spcBef>
                <a:spcPct val="0"/>
              </a:spcBef>
            </a:pPr>
            <a:r>
              <a:rPr lang="en-US" sz="1600" dirty="0">
                <a:solidFill>
                  <a:srgbClr val="000000"/>
                </a:solidFill>
              </a:rPr>
              <a:t>Observations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E3632453-219A-9C39-F6AB-AB916D47C9F2}"/>
              </a:ext>
            </a:extLst>
          </p:cNvPr>
          <p:cNvSpPr/>
          <p:nvPr/>
        </p:nvSpPr>
        <p:spPr bwMode="auto">
          <a:xfrm>
            <a:off x="10778837" y="2099502"/>
            <a:ext cx="1413163" cy="368136"/>
          </a:xfrm>
          <a:prstGeom prst="roundRect">
            <a:avLst/>
          </a:prstGeom>
          <a:gradFill flip="none" rotWithShape="1">
            <a:gsLst>
              <a:gs pos="0">
                <a:schemeClr val="bg1">
                  <a:lumMod val="65000"/>
                  <a:tint val="66000"/>
                  <a:satMod val="160000"/>
                </a:schemeClr>
              </a:gs>
              <a:gs pos="50000">
                <a:schemeClr val="bg1">
                  <a:lumMod val="65000"/>
                  <a:tint val="44500"/>
                  <a:satMod val="160000"/>
                </a:schemeClr>
              </a:gs>
              <a:gs pos="100000">
                <a:schemeClr val="bg1">
                  <a:lumMod val="65000"/>
                  <a:tint val="23500"/>
                  <a:satMod val="160000"/>
                </a:schemeClr>
              </a:gs>
            </a:gsLst>
            <a:lin ang="16200000" scaled="1"/>
            <a:tileRect/>
          </a:gradFill>
          <a:ln>
            <a:solidFill>
              <a:schemeClr val="accent1">
                <a:lumMod val="75000"/>
              </a:schemeClr>
            </a:solidFill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b">
            <a:prstTxWarp prst="textNoShape">
              <a:avLst/>
            </a:prstTxWarp>
          </a:bodyPr>
          <a:lstStyle/>
          <a:p>
            <a:pPr algn="ctr">
              <a:spcBef>
                <a:spcPct val="0"/>
              </a:spcBef>
            </a:pPr>
            <a:r>
              <a:rPr lang="en-US" sz="1600" dirty="0" err="1">
                <a:solidFill>
                  <a:srgbClr val="000000"/>
                </a:solidFill>
              </a:rPr>
              <a:t>piControl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30C7852D-3FD4-CE29-B1D6-C8F1E8403A4D}"/>
              </a:ext>
            </a:extLst>
          </p:cNvPr>
          <p:cNvSpPr/>
          <p:nvPr/>
        </p:nvSpPr>
        <p:spPr bwMode="auto">
          <a:xfrm>
            <a:off x="6947064" y="3629579"/>
            <a:ext cx="1413163" cy="599695"/>
          </a:xfrm>
          <a:prstGeom prst="roundRect">
            <a:avLst/>
          </a:prstGeom>
          <a:gradFill flip="none" rotWithShape="1">
            <a:gsLst>
              <a:gs pos="0">
                <a:schemeClr val="bg1">
                  <a:lumMod val="65000"/>
                  <a:tint val="66000"/>
                  <a:satMod val="160000"/>
                </a:schemeClr>
              </a:gs>
              <a:gs pos="50000">
                <a:schemeClr val="bg1">
                  <a:lumMod val="65000"/>
                  <a:tint val="44500"/>
                  <a:satMod val="160000"/>
                </a:schemeClr>
              </a:gs>
              <a:gs pos="100000">
                <a:schemeClr val="bg1">
                  <a:lumMod val="65000"/>
                  <a:tint val="23500"/>
                  <a:satMod val="160000"/>
                </a:schemeClr>
              </a:gs>
            </a:gsLst>
            <a:lin ang="16200000" scaled="1"/>
            <a:tileRect/>
          </a:gradFill>
          <a:ln>
            <a:solidFill>
              <a:schemeClr val="accent1">
                <a:lumMod val="75000"/>
              </a:schemeClr>
            </a:solidFill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b">
            <a:prstTxWarp prst="textNoShape">
              <a:avLst/>
            </a:prstTxWarp>
          </a:bodyPr>
          <a:lstStyle/>
          <a:p>
            <a:pPr algn="ctr">
              <a:spcBef>
                <a:spcPct val="0"/>
              </a:spcBef>
            </a:pPr>
            <a:r>
              <a:rPr lang="en-US" sz="1600" dirty="0" err="1">
                <a:solidFill>
                  <a:srgbClr val="000000"/>
                </a:solidFill>
              </a:rPr>
              <a:t>Obs</a:t>
            </a:r>
            <a:r>
              <a:rPr lang="en-US" sz="1600" dirty="0">
                <a:solidFill>
                  <a:srgbClr val="000000"/>
                </a:solidFill>
              </a:rPr>
              <a:t> pseudo-PC</a:t>
            </a:r>
          </a:p>
        </p:txBody>
      </p:sp>
      <p:cxnSp>
        <p:nvCxnSpPr>
          <p:cNvPr id="20" name="Curved Connector 19">
            <a:extLst>
              <a:ext uri="{FF2B5EF4-FFF2-40B4-BE49-F238E27FC236}">
                <a16:creationId xmlns:a16="http://schemas.microsoft.com/office/drawing/2014/main" id="{DC0EAFA6-650E-B6F0-D6B7-BAEFE5141515}"/>
              </a:ext>
            </a:extLst>
          </p:cNvPr>
          <p:cNvCxnSpPr>
            <a:cxnSpLocks/>
            <a:stCxn id="9" idx="2"/>
            <a:endCxn id="5" idx="2"/>
          </p:cNvCxnSpPr>
          <p:nvPr/>
        </p:nvCxnSpPr>
        <p:spPr>
          <a:xfrm rot="16200000" flipH="1">
            <a:off x="7675085" y="2446200"/>
            <a:ext cx="663707" cy="706582"/>
          </a:xfrm>
          <a:prstGeom prst="curvedConnector2">
            <a:avLst/>
          </a:prstGeom>
          <a:ln w="28575" cmpd="sng"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Curved Connector 22">
            <a:extLst>
              <a:ext uri="{FF2B5EF4-FFF2-40B4-BE49-F238E27FC236}">
                <a16:creationId xmlns:a16="http://schemas.microsoft.com/office/drawing/2014/main" id="{9A81ADDC-60F0-25FE-2DEC-7BD68C4D5876}"/>
              </a:ext>
            </a:extLst>
          </p:cNvPr>
          <p:cNvCxnSpPr>
            <a:cxnSpLocks/>
            <a:stCxn id="5" idx="3"/>
            <a:endCxn id="15" idx="3"/>
          </p:cNvCxnSpPr>
          <p:nvPr/>
        </p:nvCxnSpPr>
        <p:spPr>
          <a:xfrm rot="5400000">
            <a:off x="8309428" y="3537762"/>
            <a:ext cx="442464" cy="340866"/>
          </a:xfrm>
          <a:prstGeom prst="curvedConnector2">
            <a:avLst/>
          </a:prstGeom>
          <a:ln w="28575" cmpd="sng"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Curved Connector 30">
            <a:extLst>
              <a:ext uri="{FF2B5EF4-FFF2-40B4-BE49-F238E27FC236}">
                <a16:creationId xmlns:a16="http://schemas.microsoft.com/office/drawing/2014/main" id="{B57E5DFA-66F8-0251-FE8C-688AE06198B0}"/>
              </a:ext>
            </a:extLst>
          </p:cNvPr>
          <p:cNvCxnSpPr>
            <a:cxnSpLocks/>
            <a:stCxn id="10" idx="2"/>
            <a:endCxn id="5" idx="6"/>
          </p:cNvCxnSpPr>
          <p:nvPr/>
        </p:nvCxnSpPr>
        <p:spPr>
          <a:xfrm rot="5400000">
            <a:off x="10754753" y="2400678"/>
            <a:ext cx="663707" cy="797626"/>
          </a:xfrm>
          <a:prstGeom prst="curvedConnector2">
            <a:avLst/>
          </a:prstGeom>
          <a:ln w="28575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Curved Connector 33">
            <a:extLst>
              <a:ext uri="{FF2B5EF4-FFF2-40B4-BE49-F238E27FC236}">
                <a16:creationId xmlns:a16="http://schemas.microsoft.com/office/drawing/2014/main" id="{7F0446E5-0C4F-B133-4837-15E81897C920}"/>
              </a:ext>
            </a:extLst>
          </p:cNvPr>
          <p:cNvCxnSpPr>
            <a:cxnSpLocks/>
            <a:stCxn id="5" idx="5"/>
            <a:endCxn id="36" idx="1"/>
          </p:cNvCxnSpPr>
          <p:nvPr/>
        </p:nvCxnSpPr>
        <p:spPr>
          <a:xfrm rot="16200000" flipH="1">
            <a:off x="10296128" y="3537763"/>
            <a:ext cx="442464" cy="340863"/>
          </a:xfrm>
          <a:prstGeom prst="curvedConnector2">
            <a:avLst/>
          </a:prstGeom>
          <a:ln w="28575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FD62F73E-54C6-09C7-98BB-AA5961BCAC36}"/>
              </a:ext>
            </a:extLst>
          </p:cNvPr>
          <p:cNvSpPr/>
          <p:nvPr/>
        </p:nvSpPr>
        <p:spPr bwMode="auto">
          <a:xfrm>
            <a:off x="10687792" y="3629579"/>
            <a:ext cx="1413163" cy="599695"/>
          </a:xfrm>
          <a:prstGeom prst="roundRect">
            <a:avLst/>
          </a:prstGeom>
          <a:gradFill flip="none" rotWithShape="1">
            <a:gsLst>
              <a:gs pos="0">
                <a:schemeClr val="bg1">
                  <a:lumMod val="65000"/>
                  <a:tint val="66000"/>
                  <a:satMod val="160000"/>
                </a:schemeClr>
              </a:gs>
              <a:gs pos="50000">
                <a:schemeClr val="bg1">
                  <a:lumMod val="65000"/>
                  <a:tint val="44500"/>
                  <a:satMod val="160000"/>
                </a:schemeClr>
              </a:gs>
              <a:gs pos="100000">
                <a:schemeClr val="bg1">
                  <a:lumMod val="65000"/>
                  <a:tint val="23500"/>
                  <a:satMod val="160000"/>
                </a:schemeClr>
              </a:gs>
            </a:gsLst>
            <a:lin ang="16200000" scaled="1"/>
            <a:tileRect/>
          </a:gradFill>
          <a:ln>
            <a:solidFill>
              <a:schemeClr val="accent1">
                <a:lumMod val="75000"/>
              </a:schemeClr>
            </a:solidFill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b">
            <a:prstTxWarp prst="textNoShape">
              <a:avLst/>
            </a:prstTxWarp>
          </a:bodyPr>
          <a:lstStyle/>
          <a:p>
            <a:pPr algn="ctr">
              <a:spcBef>
                <a:spcPct val="0"/>
              </a:spcBef>
            </a:pPr>
            <a:r>
              <a:rPr lang="en-US" sz="1600" dirty="0" err="1">
                <a:solidFill>
                  <a:srgbClr val="000000"/>
                </a:solidFill>
              </a:rPr>
              <a:t>piControl</a:t>
            </a:r>
            <a:r>
              <a:rPr lang="en-US" sz="1600" dirty="0">
                <a:solidFill>
                  <a:srgbClr val="000000"/>
                </a:solidFill>
              </a:rPr>
              <a:t> pseudo-PC</a:t>
            </a:r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1CF36CA4-C625-5DF6-99E0-AFCF0AF526A8}"/>
              </a:ext>
            </a:extLst>
          </p:cNvPr>
          <p:cNvSpPr/>
          <p:nvPr/>
        </p:nvSpPr>
        <p:spPr bwMode="auto">
          <a:xfrm>
            <a:off x="7994511" y="4592120"/>
            <a:ext cx="1413163" cy="599695"/>
          </a:xfrm>
          <a:prstGeom prst="roundRect">
            <a:avLst/>
          </a:prstGeom>
          <a:gradFill flip="none" rotWithShape="1">
            <a:gsLst>
              <a:gs pos="0">
                <a:schemeClr val="bg1">
                  <a:lumMod val="65000"/>
                  <a:tint val="66000"/>
                  <a:satMod val="160000"/>
                </a:schemeClr>
              </a:gs>
              <a:gs pos="50000">
                <a:schemeClr val="bg1">
                  <a:lumMod val="65000"/>
                  <a:tint val="44500"/>
                  <a:satMod val="160000"/>
                </a:schemeClr>
              </a:gs>
              <a:gs pos="100000">
                <a:schemeClr val="bg1">
                  <a:lumMod val="65000"/>
                  <a:tint val="23500"/>
                  <a:satMod val="160000"/>
                </a:schemeClr>
              </a:gs>
            </a:gsLst>
            <a:lin ang="16200000" scaled="1"/>
            <a:tileRect/>
          </a:gradFill>
          <a:ln>
            <a:solidFill>
              <a:schemeClr val="accent1">
                <a:lumMod val="75000"/>
              </a:schemeClr>
            </a:solidFill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b">
            <a:prstTxWarp prst="textNoShape">
              <a:avLst/>
            </a:prstTxWarp>
          </a:bodyPr>
          <a:lstStyle/>
          <a:p>
            <a:pPr algn="ctr">
              <a:spcBef>
                <a:spcPct val="0"/>
              </a:spcBef>
            </a:pPr>
            <a:r>
              <a:rPr lang="en-US" sz="1600" dirty="0">
                <a:solidFill>
                  <a:srgbClr val="000000"/>
                </a:solidFill>
              </a:rPr>
              <a:t>Signal trend strength</a:t>
            </a:r>
          </a:p>
        </p:txBody>
      </p: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0B05921E-CB15-B591-CFB0-24D2591BA8D9}"/>
              </a:ext>
            </a:extLst>
          </p:cNvPr>
          <p:cNvSpPr/>
          <p:nvPr/>
        </p:nvSpPr>
        <p:spPr bwMode="auto">
          <a:xfrm>
            <a:off x="9673443" y="4606392"/>
            <a:ext cx="1413163" cy="599695"/>
          </a:xfrm>
          <a:prstGeom prst="roundRect">
            <a:avLst/>
          </a:prstGeom>
          <a:gradFill flip="none" rotWithShape="1">
            <a:gsLst>
              <a:gs pos="0">
                <a:schemeClr val="bg1">
                  <a:lumMod val="65000"/>
                  <a:tint val="66000"/>
                  <a:satMod val="160000"/>
                </a:schemeClr>
              </a:gs>
              <a:gs pos="50000">
                <a:schemeClr val="bg1">
                  <a:lumMod val="65000"/>
                  <a:tint val="44500"/>
                  <a:satMod val="160000"/>
                </a:schemeClr>
              </a:gs>
              <a:gs pos="100000">
                <a:schemeClr val="bg1">
                  <a:lumMod val="65000"/>
                  <a:tint val="23500"/>
                  <a:satMod val="160000"/>
                </a:schemeClr>
              </a:gs>
            </a:gsLst>
            <a:lin ang="16200000" scaled="1"/>
            <a:tileRect/>
          </a:gradFill>
          <a:ln>
            <a:solidFill>
              <a:schemeClr val="accent1">
                <a:lumMod val="75000"/>
              </a:schemeClr>
            </a:solidFill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b">
            <a:prstTxWarp prst="textNoShape">
              <a:avLst/>
            </a:prstTxWarp>
          </a:bodyPr>
          <a:lstStyle/>
          <a:p>
            <a:pPr algn="ctr">
              <a:spcBef>
                <a:spcPct val="0"/>
              </a:spcBef>
            </a:pPr>
            <a:r>
              <a:rPr lang="en-US" sz="1600" dirty="0">
                <a:solidFill>
                  <a:srgbClr val="000000"/>
                </a:solidFill>
              </a:rPr>
              <a:t>Noise trend strength</a:t>
            </a:r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EDB98FF6-7F8B-48DE-A31B-B84A03640EE6}"/>
              </a:ext>
            </a:extLst>
          </p:cNvPr>
          <p:cNvSpPr/>
          <p:nvPr/>
        </p:nvSpPr>
        <p:spPr bwMode="auto">
          <a:xfrm>
            <a:off x="8817428" y="5435911"/>
            <a:ext cx="1413163" cy="599695"/>
          </a:xfrm>
          <a:prstGeom prst="roundRect">
            <a:avLst/>
          </a:prstGeom>
          <a:gradFill flip="none" rotWithShape="1">
            <a:gsLst>
              <a:gs pos="0">
                <a:schemeClr val="bg1">
                  <a:lumMod val="65000"/>
                  <a:tint val="66000"/>
                  <a:satMod val="160000"/>
                </a:schemeClr>
              </a:gs>
              <a:gs pos="50000">
                <a:schemeClr val="bg1">
                  <a:lumMod val="65000"/>
                  <a:tint val="44500"/>
                  <a:satMod val="160000"/>
                </a:schemeClr>
              </a:gs>
              <a:gs pos="100000">
                <a:schemeClr val="bg1">
                  <a:lumMod val="65000"/>
                  <a:tint val="23500"/>
                  <a:satMod val="160000"/>
                </a:schemeClr>
              </a:gs>
            </a:gsLst>
            <a:lin ang="16200000" scaled="1"/>
            <a:tileRect/>
          </a:gradFill>
          <a:ln>
            <a:solidFill>
              <a:schemeClr val="accent1">
                <a:lumMod val="75000"/>
              </a:schemeClr>
            </a:solidFill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b">
            <a:prstTxWarp prst="textNoShape">
              <a:avLst/>
            </a:prstTxWarp>
          </a:bodyPr>
          <a:lstStyle/>
          <a:p>
            <a:pPr algn="ctr">
              <a:spcBef>
                <a:spcPct val="0"/>
              </a:spcBef>
            </a:pPr>
            <a:r>
              <a:rPr lang="en-US" sz="1600" dirty="0">
                <a:solidFill>
                  <a:srgbClr val="000000"/>
                </a:solidFill>
              </a:rPr>
              <a:t>Signal-to-Noise Ratio</a:t>
            </a:r>
          </a:p>
        </p:txBody>
      </p:sp>
      <p:cxnSp>
        <p:nvCxnSpPr>
          <p:cNvPr id="56" name="Curved Connector 55">
            <a:extLst>
              <a:ext uri="{FF2B5EF4-FFF2-40B4-BE49-F238E27FC236}">
                <a16:creationId xmlns:a16="http://schemas.microsoft.com/office/drawing/2014/main" id="{5A00B281-9092-6FDE-2925-5B492D620C2A}"/>
              </a:ext>
            </a:extLst>
          </p:cNvPr>
          <p:cNvCxnSpPr>
            <a:cxnSpLocks/>
            <a:stCxn id="15" idx="2"/>
            <a:endCxn id="53" idx="1"/>
          </p:cNvCxnSpPr>
          <p:nvPr/>
        </p:nvCxnSpPr>
        <p:spPr>
          <a:xfrm rot="16200000" flipH="1">
            <a:off x="7492731" y="4390188"/>
            <a:ext cx="662694" cy="340865"/>
          </a:xfrm>
          <a:prstGeom prst="curvedConnector2">
            <a:avLst/>
          </a:prstGeom>
          <a:ln w="28575" cmpd="sng"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Curved Connector 58">
            <a:extLst>
              <a:ext uri="{FF2B5EF4-FFF2-40B4-BE49-F238E27FC236}">
                <a16:creationId xmlns:a16="http://schemas.microsoft.com/office/drawing/2014/main" id="{5D365D84-56C5-437D-02E2-3AB348830CBA}"/>
              </a:ext>
            </a:extLst>
          </p:cNvPr>
          <p:cNvCxnSpPr>
            <a:cxnSpLocks/>
            <a:stCxn id="36" idx="2"/>
            <a:endCxn id="54" idx="3"/>
          </p:cNvCxnSpPr>
          <p:nvPr/>
        </p:nvCxnSpPr>
        <p:spPr>
          <a:xfrm rot="5400000">
            <a:off x="10902007" y="4413873"/>
            <a:ext cx="676966" cy="307768"/>
          </a:xfrm>
          <a:prstGeom prst="curvedConnector2">
            <a:avLst/>
          </a:prstGeom>
          <a:ln w="28575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Curved Connector 63">
            <a:extLst>
              <a:ext uri="{FF2B5EF4-FFF2-40B4-BE49-F238E27FC236}">
                <a16:creationId xmlns:a16="http://schemas.microsoft.com/office/drawing/2014/main" id="{16426CBE-8114-46EC-1004-3E85BB8A05D9}"/>
              </a:ext>
            </a:extLst>
          </p:cNvPr>
          <p:cNvCxnSpPr>
            <a:cxnSpLocks/>
            <a:stCxn id="53" idx="2"/>
            <a:endCxn id="55" idx="1"/>
          </p:cNvCxnSpPr>
          <p:nvPr/>
        </p:nvCxnSpPr>
        <p:spPr>
          <a:xfrm rot="16200000" flipH="1">
            <a:off x="8487288" y="5405619"/>
            <a:ext cx="543944" cy="116335"/>
          </a:xfrm>
          <a:prstGeom prst="curvedConnector2">
            <a:avLst/>
          </a:prstGeom>
          <a:ln w="28575" cmpd="sng"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Curved Connector 66">
            <a:extLst>
              <a:ext uri="{FF2B5EF4-FFF2-40B4-BE49-F238E27FC236}">
                <a16:creationId xmlns:a16="http://schemas.microsoft.com/office/drawing/2014/main" id="{759ACCB9-BBD8-518D-F5D6-DC49B632775C}"/>
              </a:ext>
            </a:extLst>
          </p:cNvPr>
          <p:cNvCxnSpPr>
            <a:cxnSpLocks/>
            <a:stCxn id="54" idx="2"/>
            <a:endCxn id="55" idx="3"/>
          </p:cNvCxnSpPr>
          <p:nvPr/>
        </p:nvCxnSpPr>
        <p:spPr>
          <a:xfrm rot="5400000">
            <a:off x="10040472" y="5396206"/>
            <a:ext cx="529672" cy="149434"/>
          </a:xfrm>
          <a:prstGeom prst="curvedConnector2">
            <a:avLst/>
          </a:prstGeom>
          <a:ln w="28575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90093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Workflow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80252E2-1BD5-815B-CE37-792B0DF6CA0C}"/>
              </a:ext>
            </a:extLst>
          </p:cNvPr>
          <p:cNvSpPr/>
          <p:nvPr/>
        </p:nvSpPr>
        <p:spPr bwMode="auto">
          <a:xfrm>
            <a:off x="609600" y="1105507"/>
            <a:ext cx="2596896" cy="5135428"/>
          </a:xfrm>
          <a:prstGeom prst="roundRect">
            <a:avLst/>
          </a:prstGeom>
          <a:gradFill flip="none" rotWithShape="1">
            <a:gsLst>
              <a:gs pos="0">
                <a:schemeClr val="bg1">
                  <a:lumMod val="65000"/>
                  <a:tint val="66000"/>
                  <a:satMod val="160000"/>
                </a:schemeClr>
              </a:gs>
              <a:gs pos="50000">
                <a:schemeClr val="bg1">
                  <a:lumMod val="65000"/>
                  <a:tint val="44500"/>
                  <a:satMod val="160000"/>
                </a:schemeClr>
              </a:gs>
              <a:gs pos="100000">
                <a:schemeClr val="bg1">
                  <a:lumMod val="65000"/>
                  <a:tint val="23500"/>
                  <a:satMod val="160000"/>
                </a:schemeClr>
              </a:gs>
            </a:gsLst>
            <a:path path="rect">
              <a:fillToRect l="100000" t="100000"/>
            </a:path>
            <a:tileRect r="-100000" b="-100000"/>
          </a:gradFill>
          <a:ln>
            <a:solidFill>
              <a:schemeClr val="accent1">
                <a:lumMod val="75000"/>
              </a:schemeClr>
            </a:solidFill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>
            <a:prstTxWarp prst="textNoShape">
              <a:avLst/>
            </a:prstTxWarp>
          </a:bodyPr>
          <a:lstStyle/>
          <a:p>
            <a:pPr algn="ctr">
              <a:spcBef>
                <a:spcPct val="0"/>
              </a:spcBef>
            </a:pPr>
            <a:r>
              <a:rPr lang="en-US" sz="2400" b="1" dirty="0">
                <a:solidFill>
                  <a:srgbClr val="000000"/>
                </a:solidFill>
              </a:rPr>
              <a:t>CMIP6 Simulations</a:t>
            </a:r>
          </a:p>
          <a:p>
            <a:pPr marL="285750" indent="-28575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ACCESS-ESM1-5, EC-Earth3, IPSL-CM6A-LR, MIROC6, and MPI-ESM1-2-LR</a:t>
            </a:r>
          </a:p>
          <a:p>
            <a:pPr marL="285750" indent="-285750"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00000"/>
              </a:solidFill>
            </a:endParaRPr>
          </a:p>
          <a:p>
            <a:pPr marL="285750" indent="-28575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20 ensemble members from historical simulations</a:t>
            </a:r>
          </a:p>
          <a:p>
            <a:pPr marL="285750" indent="-285750"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00000"/>
              </a:solidFill>
            </a:endParaRPr>
          </a:p>
          <a:p>
            <a:pPr marL="285750" indent="-28575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300 </a:t>
            </a:r>
            <a:r>
              <a:rPr lang="en-US" sz="1600" dirty="0" err="1">
                <a:solidFill>
                  <a:srgbClr val="000000"/>
                </a:solidFill>
              </a:rPr>
              <a:t>yr</a:t>
            </a:r>
            <a:r>
              <a:rPr lang="en-US" sz="1600" dirty="0">
                <a:solidFill>
                  <a:srgbClr val="000000"/>
                </a:solidFill>
              </a:rPr>
              <a:t> </a:t>
            </a:r>
            <a:r>
              <a:rPr lang="en-US" sz="1600" dirty="0" err="1">
                <a:solidFill>
                  <a:srgbClr val="000000"/>
                </a:solidFill>
              </a:rPr>
              <a:t>piControl</a:t>
            </a:r>
            <a:r>
              <a:rPr lang="en-US" sz="1600" dirty="0">
                <a:solidFill>
                  <a:srgbClr val="000000"/>
                </a:solidFill>
              </a:rPr>
              <a:t> simulations. </a:t>
            </a:r>
          </a:p>
          <a:p>
            <a:pPr>
              <a:spcBef>
                <a:spcPct val="0"/>
              </a:spcBef>
            </a:pP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DE6E5877-0967-AB1A-503D-65F7E2C90A9E}"/>
              </a:ext>
            </a:extLst>
          </p:cNvPr>
          <p:cNvSpPr txBox="1">
            <a:spLocks/>
          </p:cNvSpPr>
          <p:nvPr/>
        </p:nvSpPr>
        <p:spPr>
          <a:xfrm>
            <a:off x="6263951" y="1959532"/>
            <a:ext cx="3974841" cy="399961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85750" indent="-228600" algn="l" rtl="0" eaLnBrk="1" latinLnBrk="0" hangingPunct="1">
              <a:spcBef>
                <a:spcPts val="12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90000"/>
              <a:buFont typeface="Wingdings" charset="2"/>
              <a:buChar char="§"/>
              <a:tabLst/>
              <a:defRPr kumimoji="0" sz="2400" b="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628650" indent="-285750" algn="l" rtl="0" eaLnBrk="1" latinLnBrk="0" hangingPunct="1">
              <a:spcBef>
                <a:spcPts val="0"/>
              </a:spcBef>
              <a:spcAft>
                <a:spcPts val="600"/>
              </a:spcAft>
              <a:buClrTx/>
              <a:buSzPct val="90000"/>
              <a:buFont typeface="Calibri" panose="020F0502020204030204" pitchFamily="34" charset="0"/>
              <a:buChar char="—"/>
              <a:defRPr kumimoji="0"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800100" indent="-171450" algn="l" rtl="0" eaLnBrk="1" latinLnBrk="0" hangingPunct="1"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defRPr kumimoji="0"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1028700" indent="-171450" algn="l" rtl="0" eaLnBrk="1" latinLnBrk="0" hangingPunct="1">
              <a:spcBef>
                <a:spcPts val="0"/>
              </a:spcBef>
              <a:spcAft>
                <a:spcPts val="600"/>
              </a:spcAft>
              <a:buClrTx/>
              <a:buSzPct val="100000"/>
              <a:buFont typeface="Lucida Grande"/>
              <a:buChar char="–"/>
              <a:defRPr kumimoji="0" sz="16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1257300" indent="-171450" algn="l" rtl="0" eaLnBrk="1" latinLnBrk="0" hangingPunct="1">
              <a:spcBef>
                <a:spcPts val="0"/>
              </a:spcBef>
              <a:spcAft>
                <a:spcPts val="600"/>
              </a:spcAft>
              <a:buClrTx/>
              <a:buFont typeface="Arial"/>
              <a:buChar char="•"/>
              <a:tabLst>
                <a:tab pos="1200150" algn="l"/>
              </a:tabLst>
              <a:defRPr kumimoji="0" lang="en-US" sz="16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  <a:lvl6pPr marL="1627632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100000"/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 2" pitchFamily="18" charset="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31136" indent="-18288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 2" pitchFamily="18" charset="2"/>
              <a:buChar char="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/>
            <a:endParaRPr lang="en-US" dirty="0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F78CEA97-0FE0-54ED-FC54-5C7D05AA1619}"/>
              </a:ext>
            </a:extLst>
          </p:cNvPr>
          <p:cNvSpPr/>
          <p:nvPr/>
        </p:nvSpPr>
        <p:spPr bwMode="auto">
          <a:xfrm>
            <a:off x="3479929" y="1105504"/>
            <a:ext cx="2596896" cy="5135431"/>
          </a:xfrm>
          <a:prstGeom prst="roundRect">
            <a:avLst/>
          </a:prstGeom>
          <a:gradFill flip="none" rotWithShape="1">
            <a:gsLst>
              <a:gs pos="0">
                <a:schemeClr val="bg1">
                  <a:lumMod val="65000"/>
                  <a:tint val="66000"/>
                  <a:satMod val="160000"/>
                </a:schemeClr>
              </a:gs>
              <a:gs pos="50000">
                <a:schemeClr val="bg1">
                  <a:lumMod val="65000"/>
                  <a:tint val="44500"/>
                  <a:satMod val="160000"/>
                </a:schemeClr>
              </a:gs>
              <a:gs pos="100000">
                <a:schemeClr val="bg1">
                  <a:lumMod val="65000"/>
                  <a:tint val="23500"/>
                  <a:satMod val="160000"/>
                </a:schemeClr>
              </a:gs>
            </a:gsLst>
            <a:path path="rect">
              <a:fillToRect l="100000" t="100000"/>
            </a:path>
            <a:tileRect r="-100000" b="-100000"/>
          </a:gradFill>
          <a:ln>
            <a:solidFill>
              <a:schemeClr val="accent1">
                <a:lumMod val="75000"/>
              </a:schemeClr>
            </a:solidFill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>
            <a:prstTxWarp prst="textNoShape">
              <a:avLst/>
            </a:prstTxWarp>
          </a:bodyPr>
          <a:lstStyle/>
          <a:p>
            <a:pPr algn="ctr">
              <a:spcBef>
                <a:spcPct val="0"/>
              </a:spcBef>
            </a:pPr>
            <a:r>
              <a:rPr lang="en-US" sz="2400" b="1" dirty="0">
                <a:solidFill>
                  <a:srgbClr val="000000"/>
                </a:solidFill>
              </a:rPr>
              <a:t>BCSD</a:t>
            </a:r>
          </a:p>
          <a:p>
            <a:pPr marL="285750" indent="-28575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Bias Correction and Spatial Disaggregation</a:t>
            </a:r>
          </a:p>
          <a:p>
            <a:pPr>
              <a:spcBef>
                <a:spcPct val="0"/>
              </a:spcBef>
            </a:pPr>
            <a:endParaRPr lang="en-US" sz="1600" dirty="0">
              <a:solidFill>
                <a:srgbClr val="000000"/>
              </a:solidFill>
            </a:endParaRPr>
          </a:p>
          <a:p>
            <a:pPr marL="285750" indent="-28575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Livneh13 as reference dataset. </a:t>
            </a:r>
          </a:p>
          <a:p>
            <a:pPr marL="285750" indent="-285750"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00000"/>
              </a:solidFill>
            </a:endParaRPr>
          </a:p>
          <a:p>
            <a:pPr marL="285750" indent="-28575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000000"/>
                </a:solidFill>
              </a:rPr>
              <a:t>Daily</a:t>
            </a:r>
            <a:r>
              <a:rPr lang="en-US" sz="1600" dirty="0">
                <a:solidFill>
                  <a:srgbClr val="000000"/>
                </a:solidFill>
              </a:rPr>
              <a:t> data with </a:t>
            </a:r>
            <a:r>
              <a:rPr lang="en-US" sz="1600" b="1" dirty="0">
                <a:solidFill>
                  <a:srgbClr val="000000"/>
                </a:solidFill>
              </a:rPr>
              <a:t>6km</a:t>
            </a:r>
            <a:r>
              <a:rPr lang="en-US" sz="1600" dirty="0">
                <a:solidFill>
                  <a:srgbClr val="000000"/>
                </a:solidFill>
              </a:rPr>
              <a:t> horizontal resolution (1/16 degree)</a:t>
            </a:r>
          </a:p>
          <a:p>
            <a:pPr>
              <a:spcBef>
                <a:spcPct val="0"/>
              </a:spcBef>
            </a:pPr>
            <a:endParaRPr lang="en-US" sz="1600" dirty="0">
              <a:solidFill>
                <a:srgbClr val="000000"/>
              </a:solidFill>
            </a:endParaRPr>
          </a:p>
          <a:p>
            <a:pPr marL="285750" indent="-28575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Variables: </a:t>
            </a:r>
            <a:r>
              <a:rPr lang="en-US" sz="1600" u="sng" dirty="0">
                <a:solidFill>
                  <a:srgbClr val="000000"/>
                </a:solidFill>
              </a:rPr>
              <a:t>precipitation</a:t>
            </a:r>
            <a:r>
              <a:rPr lang="en-US" sz="1600" dirty="0">
                <a:solidFill>
                  <a:srgbClr val="000000"/>
                </a:solidFill>
              </a:rPr>
              <a:t>, </a:t>
            </a:r>
            <a:r>
              <a:rPr lang="en-US" sz="1600" u="sng" dirty="0" err="1">
                <a:solidFill>
                  <a:srgbClr val="000000"/>
                </a:solidFill>
              </a:rPr>
              <a:t>tmax</a:t>
            </a:r>
            <a:r>
              <a:rPr lang="en-US" sz="1600" dirty="0">
                <a:solidFill>
                  <a:srgbClr val="000000"/>
                </a:solidFill>
              </a:rPr>
              <a:t> and </a:t>
            </a:r>
            <a:r>
              <a:rPr lang="en-US" sz="1600" u="sng" dirty="0" err="1">
                <a:solidFill>
                  <a:srgbClr val="000000"/>
                </a:solidFill>
              </a:rPr>
              <a:t>tmin</a:t>
            </a:r>
            <a:r>
              <a:rPr lang="en-US" sz="1600" dirty="0">
                <a:solidFill>
                  <a:srgbClr val="000000"/>
                </a:solidFill>
              </a:rPr>
              <a:t>. </a:t>
            </a:r>
          </a:p>
          <a:p>
            <a:pPr>
              <a:spcBef>
                <a:spcPct val="0"/>
              </a:spcBef>
            </a:pP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D71267DC-B6D5-2162-C983-085033662782}"/>
              </a:ext>
            </a:extLst>
          </p:cNvPr>
          <p:cNvSpPr/>
          <p:nvPr/>
        </p:nvSpPr>
        <p:spPr bwMode="auto">
          <a:xfrm>
            <a:off x="6350258" y="1105504"/>
            <a:ext cx="2592356" cy="5135432"/>
          </a:xfrm>
          <a:prstGeom prst="roundRect">
            <a:avLst/>
          </a:prstGeom>
          <a:gradFill flip="none" rotWithShape="1">
            <a:gsLst>
              <a:gs pos="0">
                <a:schemeClr val="bg1">
                  <a:lumMod val="65000"/>
                  <a:tint val="66000"/>
                  <a:satMod val="160000"/>
                </a:schemeClr>
              </a:gs>
              <a:gs pos="50000">
                <a:schemeClr val="bg1">
                  <a:lumMod val="65000"/>
                  <a:tint val="44500"/>
                  <a:satMod val="160000"/>
                </a:schemeClr>
              </a:gs>
              <a:gs pos="100000">
                <a:schemeClr val="bg1">
                  <a:lumMod val="65000"/>
                  <a:tint val="23500"/>
                  <a:satMod val="160000"/>
                </a:schemeClr>
              </a:gs>
            </a:gsLst>
            <a:path path="rect">
              <a:fillToRect l="100000" t="100000"/>
            </a:path>
            <a:tileRect r="-100000" b="-100000"/>
          </a:gradFill>
          <a:ln>
            <a:solidFill>
              <a:schemeClr val="accent1">
                <a:lumMod val="75000"/>
              </a:schemeClr>
            </a:solidFill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>
            <a:prstTxWarp prst="textNoShape">
              <a:avLst/>
            </a:prstTxWarp>
          </a:bodyPr>
          <a:lstStyle/>
          <a:p>
            <a:pPr algn="ctr">
              <a:spcBef>
                <a:spcPct val="0"/>
              </a:spcBef>
            </a:pPr>
            <a:r>
              <a:rPr lang="en-US" sz="2400" b="1" dirty="0" err="1">
                <a:solidFill>
                  <a:srgbClr val="000000"/>
                </a:solidFill>
              </a:rPr>
              <a:t>MetSim</a:t>
            </a:r>
            <a:endParaRPr lang="en-US" sz="2400" b="1" dirty="0">
              <a:solidFill>
                <a:srgbClr val="000000"/>
              </a:solidFill>
            </a:endParaRPr>
          </a:p>
          <a:p>
            <a:pPr marL="285750" indent="-28575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Meteorology Simulator disaggregate daily timestep to </a:t>
            </a:r>
            <a:r>
              <a:rPr lang="en-US" sz="1600" b="1" dirty="0">
                <a:solidFill>
                  <a:srgbClr val="000000"/>
                </a:solidFill>
              </a:rPr>
              <a:t>3-houly </a:t>
            </a:r>
            <a:r>
              <a:rPr lang="en-US" sz="1600" dirty="0">
                <a:solidFill>
                  <a:srgbClr val="000000"/>
                </a:solidFill>
              </a:rPr>
              <a:t>time step. </a:t>
            </a:r>
          </a:p>
          <a:p>
            <a:pPr marL="285750" indent="-285750"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00000"/>
              </a:solidFill>
            </a:endParaRPr>
          </a:p>
          <a:p>
            <a:pPr marL="285750" indent="-28575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Input: BCSD daily precipitation, </a:t>
            </a:r>
            <a:r>
              <a:rPr lang="en-US" sz="1600" dirty="0" err="1">
                <a:solidFill>
                  <a:srgbClr val="000000"/>
                </a:solidFill>
              </a:rPr>
              <a:t>tmax</a:t>
            </a:r>
            <a:r>
              <a:rPr lang="en-US" sz="1600" dirty="0">
                <a:solidFill>
                  <a:srgbClr val="000000"/>
                </a:solidFill>
              </a:rPr>
              <a:t> and </a:t>
            </a:r>
            <a:r>
              <a:rPr lang="en-US" sz="1600" dirty="0" err="1">
                <a:solidFill>
                  <a:srgbClr val="000000"/>
                </a:solidFill>
              </a:rPr>
              <a:t>tmin</a:t>
            </a:r>
            <a:r>
              <a:rPr lang="en-US" sz="1600" dirty="0">
                <a:solidFill>
                  <a:srgbClr val="000000"/>
                </a:solidFill>
              </a:rPr>
              <a:t>; wind speed (daily climatology from CFS reanalysis)</a:t>
            </a:r>
          </a:p>
          <a:p>
            <a:pPr marL="285750" indent="-285750"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00000"/>
              </a:solidFill>
            </a:endParaRPr>
          </a:p>
          <a:p>
            <a:pPr marL="285750" indent="-28575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Output: precipitation, temperature, pressure, radiation, vapor pressure and wind speed at </a:t>
            </a:r>
            <a:r>
              <a:rPr lang="en-US" sz="1600" b="1" dirty="0">
                <a:solidFill>
                  <a:srgbClr val="000000"/>
                </a:solidFill>
              </a:rPr>
              <a:t>3-hourly interval</a:t>
            </a:r>
            <a:r>
              <a:rPr lang="en-US" sz="1600" dirty="0">
                <a:solidFill>
                  <a:srgbClr val="000000"/>
                </a:solidFill>
              </a:rPr>
              <a:t>. 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B0B0E887-5C54-5620-A336-B8DF6A636282}"/>
              </a:ext>
            </a:extLst>
          </p:cNvPr>
          <p:cNvSpPr/>
          <p:nvPr/>
        </p:nvSpPr>
        <p:spPr bwMode="auto">
          <a:xfrm>
            <a:off x="9216047" y="1105504"/>
            <a:ext cx="2592356" cy="5135432"/>
          </a:xfrm>
          <a:prstGeom prst="roundRect">
            <a:avLst/>
          </a:prstGeom>
          <a:gradFill flip="none" rotWithShape="1">
            <a:gsLst>
              <a:gs pos="0">
                <a:schemeClr val="bg1">
                  <a:lumMod val="65000"/>
                  <a:tint val="66000"/>
                  <a:satMod val="160000"/>
                </a:schemeClr>
              </a:gs>
              <a:gs pos="50000">
                <a:schemeClr val="bg1">
                  <a:lumMod val="65000"/>
                  <a:tint val="44500"/>
                  <a:satMod val="160000"/>
                </a:schemeClr>
              </a:gs>
              <a:gs pos="100000">
                <a:schemeClr val="bg1">
                  <a:lumMod val="65000"/>
                  <a:tint val="23500"/>
                  <a:satMod val="160000"/>
                </a:schemeClr>
              </a:gs>
            </a:gsLst>
            <a:path path="rect">
              <a:fillToRect l="100000" t="100000"/>
            </a:path>
            <a:tileRect r="-100000" b="-100000"/>
          </a:gradFill>
          <a:ln>
            <a:solidFill>
              <a:schemeClr val="accent1">
                <a:lumMod val="75000"/>
              </a:schemeClr>
            </a:solidFill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>
            <a:prstTxWarp prst="textNoShape">
              <a:avLst/>
            </a:prstTxWarp>
          </a:bodyPr>
          <a:lstStyle/>
          <a:p>
            <a:pPr algn="ctr">
              <a:spcBef>
                <a:spcPct val="0"/>
              </a:spcBef>
            </a:pPr>
            <a:r>
              <a:rPr lang="en-US" sz="2400" b="1" dirty="0">
                <a:solidFill>
                  <a:srgbClr val="000000"/>
                </a:solidFill>
              </a:rPr>
              <a:t>VIC</a:t>
            </a:r>
          </a:p>
          <a:p>
            <a:pPr marL="285750" indent="-28575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Variable Infiltration Capacity model takes </a:t>
            </a:r>
            <a:r>
              <a:rPr lang="en-US" sz="1600" dirty="0" err="1">
                <a:solidFill>
                  <a:srgbClr val="000000"/>
                </a:solidFill>
              </a:rPr>
              <a:t>MetSim</a:t>
            </a:r>
            <a:r>
              <a:rPr lang="en-US" sz="1600" dirty="0">
                <a:solidFill>
                  <a:srgbClr val="000000"/>
                </a:solidFill>
              </a:rPr>
              <a:t> output as input forcings.</a:t>
            </a:r>
          </a:p>
          <a:p>
            <a:pPr marL="285750" indent="-285750"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00000"/>
              </a:solidFill>
            </a:endParaRPr>
          </a:p>
          <a:p>
            <a:pPr marL="285750" indent="-28575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Parameters from </a:t>
            </a:r>
            <a:r>
              <a:rPr lang="en-US" sz="1600" dirty="0" err="1">
                <a:solidFill>
                  <a:srgbClr val="000000"/>
                </a:solidFill>
              </a:rPr>
              <a:t>Schaperow</a:t>
            </a:r>
            <a:r>
              <a:rPr lang="en-US" sz="1600" dirty="0">
                <a:solidFill>
                  <a:srgbClr val="000000"/>
                </a:solidFill>
              </a:rPr>
              <a:t> et al 2021. </a:t>
            </a:r>
          </a:p>
          <a:p>
            <a:pPr marL="285750" indent="-285750"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00000"/>
              </a:solidFill>
            </a:endParaRPr>
          </a:p>
          <a:p>
            <a:pPr marL="285750" indent="-28575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Output: daily snow water equivalent </a:t>
            </a:r>
            <a:r>
              <a:rPr lang="en-US" sz="1600" dirty="0">
                <a:solidFill>
                  <a:srgbClr val="000000"/>
                </a:solidFill>
                <a:sym typeface="Wingdings" pitchFamily="2" charset="2"/>
              </a:rPr>
              <a:t> April 1</a:t>
            </a:r>
            <a:r>
              <a:rPr lang="en-US" sz="1600" baseline="30000" dirty="0">
                <a:solidFill>
                  <a:srgbClr val="000000"/>
                </a:solidFill>
                <a:sym typeface="Wingdings" pitchFamily="2" charset="2"/>
              </a:rPr>
              <a:t>st</a:t>
            </a:r>
            <a:r>
              <a:rPr lang="en-US" sz="1600" dirty="0">
                <a:solidFill>
                  <a:srgbClr val="000000"/>
                </a:solidFill>
                <a:sym typeface="Wingdings" pitchFamily="2" charset="2"/>
              </a:rPr>
              <a:t> normalized SWE</a:t>
            </a:r>
            <a:r>
              <a:rPr lang="en-US" sz="1600" dirty="0">
                <a:solidFill>
                  <a:srgbClr val="000000"/>
                </a:solidFill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8976160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Fingerprint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idx="10"/>
          </p:nvPr>
        </p:nvSpPr>
        <p:spPr>
          <a:xfrm>
            <a:off x="191588" y="1201557"/>
            <a:ext cx="3409097" cy="4881532"/>
          </a:xfrm>
        </p:spPr>
        <p:txBody>
          <a:bodyPr/>
          <a:lstStyle/>
          <a:p>
            <a:r>
              <a:rPr lang="en-US" dirty="0"/>
              <a:t>High-res fingerprint</a:t>
            </a:r>
          </a:p>
          <a:p>
            <a:pPr lvl="1"/>
            <a:r>
              <a:rPr lang="en-US" dirty="0"/>
              <a:t>At 6-km resolution</a:t>
            </a:r>
          </a:p>
          <a:p>
            <a:pPr lvl="1"/>
            <a:r>
              <a:rPr lang="en-US" dirty="0"/>
              <a:t>With and w/o mask show similar results</a:t>
            </a:r>
          </a:p>
          <a:p>
            <a:pPr lvl="1"/>
            <a:r>
              <a:rPr lang="en-US" dirty="0"/>
              <a:t>Rolling average reveals clear PC time series</a:t>
            </a:r>
          </a:p>
          <a:p>
            <a:r>
              <a:rPr lang="en-US" dirty="0"/>
              <a:t>But</a:t>
            </a:r>
          </a:p>
          <a:p>
            <a:pPr lvl="1"/>
            <a:r>
              <a:rPr lang="en-US" dirty="0"/>
              <a:t>Noise is still here in the PC, primarily due to the fine resolution and small domain</a:t>
            </a:r>
          </a:p>
          <a:p>
            <a:pPr lvl="1"/>
            <a:r>
              <a:rPr lang="en-US" dirty="0"/>
              <a:t>Large uncertainty from the “observation” datasets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EEFC6DB-3EAF-42A3-EE5E-0976F53858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0685" y="104503"/>
            <a:ext cx="4986018" cy="603504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224B460-3BAC-E8DE-729E-D317560D88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6703" y="104503"/>
            <a:ext cx="3145795" cy="60350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F61DF-768D-83B5-3B26-6B45EEB99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Noise in Climate Simulations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677DEC-7C5D-B55F-DE27-A819B32306F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92242" y="862592"/>
            <a:ext cx="7772399" cy="553707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AF81927-CEAA-53CC-ED62-DD1A1A88DD55}"/>
              </a:ext>
            </a:extLst>
          </p:cNvPr>
          <p:cNvSpPr txBox="1"/>
          <p:nvPr/>
        </p:nvSpPr>
        <p:spPr>
          <a:xfrm>
            <a:off x="7864642" y="4100362"/>
            <a:ext cx="336884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Figure. Climatology and trend maps of April 1</a:t>
            </a:r>
            <a:r>
              <a:rPr lang="en-US" baseline="30000" dirty="0"/>
              <a:t>st</a:t>
            </a:r>
            <a:r>
              <a:rPr lang="en-US" dirty="0"/>
              <a:t> </a:t>
            </a:r>
            <a:r>
              <a:rPr lang="en-US" dirty="0" err="1"/>
              <a:t>nSWE</a:t>
            </a:r>
            <a:r>
              <a:rPr lang="en-US" dirty="0"/>
              <a:t> for 20 ensemble members from IPSL-CM6A-LR-VIC simulation from 1953 to 2009 with 3-yr rolling average.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C300031-0D9B-FA42-0455-FE92F42A2119}"/>
              </a:ext>
            </a:extLst>
          </p:cNvPr>
          <p:cNvSpPr/>
          <p:nvPr/>
        </p:nvSpPr>
        <p:spPr bwMode="auto">
          <a:xfrm>
            <a:off x="962526" y="1299410"/>
            <a:ext cx="356135" cy="569022"/>
          </a:xfrm>
          <a:prstGeom prst="rect">
            <a:avLst/>
          </a:prstGeom>
          <a:noFill/>
          <a:ln w="19050">
            <a:solidFill>
              <a:schemeClr val="tx1"/>
            </a:solidFill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b">
            <a:prstTxWarp prst="textNoShape">
              <a:avLst/>
            </a:prstTxWarp>
          </a:bodyPr>
          <a:lstStyle/>
          <a:p>
            <a:pPr algn="ctr">
              <a:spcBef>
                <a:spcPct val="0"/>
              </a:spcBef>
            </a:pP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50181AD-8E0E-A7D7-FB3B-5E2C93620620}"/>
              </a:ext>
            </a:extLst>
          </p:cNvPr>
          <p:cNvSpPr/>
          <p:nvPr/>
        </p:nvSpPr>
        <p:spPr bwMode="auto">
          <a:xfrm>
            <a:off x="962525" y="5710897"/>
            <a:ext cx="356135" cy="569022"/>
          </a:xfrm>
          <a:prstGeom prst="rect">
            <a:avLst/>
          </a:prstGeom>
          <a:noFill/>
          <a:ln w="19050">
            <a:solidFill>
              <a:schemeClr val="tx1"/>
            </a:solidFill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b">
            <a:prstTxWarp prst="textNoShape">
              <a:avLst/>
            </a:prstTxWarp>
          </a:bodyPr>
          <a:lstStyle/>
          <a:p>
            <a:pPr algn="ctr">
              <a:spcBef>
                <a:spcPct val="0"/>
              </a:spcBef>
            </a:pP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F155AA-9C64-B281-8065-E1BAB97F1B69}"/>
              </a:ext>
            </a:extLst>
          </p:cNvPr>
          <p:cNvSpPr/>
          <p:nvPr/>
        </p:nvSpPr>
        <p:spPr bwMode="auto">
          <a:xfrm>
            <a:off x="6235566" y="5710897"/>
            <a:ext cx="356135" cy="569022"/>
          </a:xfrm>
          <a:prstGeom prst="rect">
            <a:avLst/>
          </a:prstGeom>
          <a:noFill/>
          <a:ln w="19050">
            <a:solidFill>
              <a:schemeClr val="tx1"/>
            </a:solidFill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b">
            <a:prstTxWarp prst="textNoShape">
              <a:avLst/>
            </a:prstTxWarp>
          </a:bodyPr>
          <a:lstStyle/>
          <a:p>
            <a:pPr algn="ctr">
              <a:spcBef>
                <a:spcPct val="0"/>
              </a:spcBef>
            </a:pP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0DC6555-91EA-BD62-5A66-2C2624E2060E}"/>
              </a:ext>
            </a:extLst>
          </p:cNvPr>
          <p:cNvSpPr/>
          <p:nvPr/>
        </p:nvSpPr>
        <p:spPr bwMode="auto">
          <a:xfrm>
            <a:off x="4204635" y="5710897"/>
            <a:ext cx="356135" cy="569022"/>
          </a:xfrm>
          <a:prstGeom prst="rect">
            <a:avLst/>
          </a:prstGeom>
          <a:noFill/>
          <a:ln w="19050">
            <a:solidFill>
              <a:schemeClr val="tx1"/>
            </a:solidFill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b">
            <a:prstTxWarp prst="textNoShape">
              <a:avLst/>
            </a:prstTxWarp>
          </a:bodyPr>
          <a:lstStyle/>
          <a:p>
            <a:pPr algn="ctr">
              <a:spcBef>
                <a:spcPct val="0"/>
              </a:spcBef>
            </a:pPr>
            <a:endParaRPr lang="en-US" sz="1600" dirty="0">
              <a:solidFill>
                <a:srgbClr val="000000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C6289EA-DF29-2730-4A82-F66E8223F5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41" y="862592"/>
            <a:ext cx="7772400" cy="565568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68001E3-0AE6-1B1C-2A14-04CF385456F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266301" y="1299410"/>
            <a:ext cx="6232801" cy="4523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982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9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9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8" grpId="2" animBg="1"/>
      <p:bldP spid="9" grpId="0" animBg="1"/>
      <p:bldP spid="9" grpId="1" animBg="1"/>
      <p:bldP spid="9" grpId="2" animBg="1"/>
      <p:bldP spid="10" grpId="0" animBg="1"/>
      <p:bldP spid="10" grpId="1" animBg="1"/>
      <p:bldP spid="11" grpId="0" animBg="1"/>
      <p:bldP spid="11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F61DF-768D-83B5-3B26-6B45EEB99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Uncertainty from “Observations”</a:t>
            </a:r>
          </a:p>
        </p:txBody>
      </p:sp>
      <p:sp>
        <p:nvSpPr>
          <p:cNvPr id="3" name="Content Placeholder 16">
            <a:extLst>
              <a:ext uri="{FF2B5EF4-FFF2-40B4-BE49-F238E27FC236}">
                <a16:creationId xmlns:a16="http://schemas.microsoft.com/office/drawing/2014/main" id="{0B11E734-7041-B6AF-9842-246958883105}"/>
              </a:ext>
            </a:extLst>
          </p:cNvPr>
          <p:cNvSpPr txBox="1">
            <a:spLocks/>
          </p:cNvSpPr>
          <p:nvPr/>
        </p:nvSpPr>
        <p:spPr>
          <a:xfrm>
            <a:off x="191588" y="1201557"/>
            <a:ext cx="5904412" cy="488153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85750" indent="-228600" algn="l" rtl="0" eaLnBrk="1" latinLnBrk="0" hangingPunct="1">
              <a:spcBef>
                <a:spcPts val="12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90000"/>
              <a:buFont typeface="Wingdings" charset="2"/>
              <a:buChar char="§"/>
              <a:tabLst/>
              <a:defRPr kumimoji="0" sz="2400" b="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628650" indent="-285750" algn="l" rtl="0" eaLnBrk="1" latinLnBrk="0" hangingPunct="1">
              <a:spcBef>
                <a:spcPts val="0"/>
              </a:spcBef>
              <a:spcAft>
                <a:spcPts val="600"/>
              </a:spcAft>
              <a:buClrTx/>
              <a:buSzPct val="90000"/>
              <a:buFont typeface="Calibri" panose="020F0502020204030204" pitchFamily="34" charset="0"/>
              <a:buChar char="—"/>
              <a:defRPr kumimoji="0"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800100" indent="-171450" algn="l" rtl="0" eaLnBrk="1" latinLnBrk="0" hangingPunct="1"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defRPr kumimoji="0"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1028700" indent="-171450" algn="l" rtl="0" eaLnBrk="1" latinLnBrk="0" hangingPunct="1">
              <a:spcBef>
                <a:spcPts val="0"/>
              </a:spcBef>
              <a:spcAft>
                <a:spcPts val="600"/>
              </a:spcAft>
              <a:buClrTx/>
              <a:buSzPct val="100000"/>
              <a:buFont typeface="Lucida Grande"/>
              <a:buChar char="–"/>
              <a:defRPr kumimoji="0" sz="16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1257300" indent="-171450" algn="l" rtl="0" eaLnBrk="1" latinLnBrk="0" hangingPunct="1">
              <a:spcBef>
                <a:spcPts val="0"/>
              </a:spcBef>
              <a:spcAft>
                <a:spcPts val="600"/>
              </a:spcAft>
              <a:buClrTx/>
              <a:buFont typeface="Arial"/>
              <a:buChar char="•"/>
              <a:tabLst>
                <a:tab pos="1200150" algn="l"/>
              </a:tabLst>
              <a:defRPr kumimoji="0" lang="en-US" sz="16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  <a:lvl6pPr marL="1627632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100000"/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 2" pitchFamily="18" charset="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31136" indent="-18288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 2" pitchFamily="18" charset="2"/>
              <a:buChar char="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/>
            <a:r>
              <a:rPr lang="en-US" dirty="0"/>
              <a:t>A gridded high-res </a:t>
            </a:r>
            <a:r>
              <a:rPr lang="en-US" dirty="0" err="1"/>
              <a:t>nSWE</a:t>
            </a:r>
            <a:r>
              <a:rPr lang="en-US" dirty="0"/>
              <a:t> observation is not available. Need to use model simulations/data products instead </a:t>
            </a:r>
          </a:p>
          <a:p>
            <a:pPr defTabSz="914400"/>
            <a:r>
              <a:rPr lang="en-US" dirty="0"/>
              <a:t>Model Simulations:</a:t>
            </a:r>
          </a:p>
          <a:p>
            <a:pPr lvl="1" defTabSz="914400"/>
            <a:r>
              <a:rPr lang="en-US" dirty="0"/>
              <a:t>Livneh2013-VIC (6km)</a:t>
            </a:r>
          </a:p>
          <a:p>
            <a:pPr lvl="1" defTabSz="914400"/>
            <a:r>
              <a:rPr lang="en-US" dirty="0"/>
              <a:t>Livneh2015-VIC (6km)</a:t>
            </a:r>
          </a:p>
          <a:p>
            <a:pPr lvl="1" defTabSz="914400"/>
            <a:r>
              <a:rPr lang="en-US" dirty="0"/>
              <a:t>ERA5-Land (9km </a:t>
            </a:r>
            <a:r>
              <a:rPr lang="en-US" dirty="0" err="1"/>
              <a:t>regridded</a:t>
            </a:r>
            <a:r>
              <a:rPr lang="en-US" dirty="0"/>
              <a:t> to 6km)</a:t>
            </a:r>
          </a:p>
          <a:p>
            <a:pPr lvl="1" defTabSz="914400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CONUS404 (to be added, 4km)</a:t>
            </a:r>
          </a:p>
          <a:p>
            <a:pPr defTabSz="914400"/>
            <a:r>
              <a:rPr lang="en-US" dirty="0"/>
              <a:t>Data product:</a:t>
            </a:r>
          </a:p>
          <a:p>
            <a:pPr lvl="1" defTabSz="914400"/>
            <a:r>
              <a:rPr lang="en-US" dirty="0"/>
              <a:t>UA-PRISM (4km, </a:t>
            </a:r>
            <a:r>
              <a:rPr lang="en-US" dirty="0" err="1"/>
              <a:t>regridded</a:t>
            </a:r>
            <a:r>
              <a:rPr lang="en-US" dirty="0"/>
              <a:t> to 6km)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D20712-AC3C-8004-8448-E66BD4A63C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022776"/>
            <a:ext cx="5692541" cy="447531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998145D-01F2-E33A-A12F-71F8BCD225AC}"/>
              </a:ext>
            </a:extLst>
          </p:cNvPr>
          <p:cNvSpPr txBox="1"/>
          <p:nvPr/>
        </p:nvSpPr>
        <p:spPr>
          <a:xfrm>
            <a:off x="6096000" y="5498089"/>
            <a:ext cx="56925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Figure. Climatology and trend maps of April 1</a:t>
            </a:r>
            <a:r>
              <a:rPr lang="en-US" baseline="30000" dirty="0"/>
              <a:t>st</a:t>
            </a:r>
            <a:r>
              <a:rPr lang="en-US" dirty="0"/>
              <a:t> </a:t>
            </a:r>
            <a:r>
              <a:rPr lang="en-US" dirty="0" err="1"/>
              <a:t>nSWE</a:t>
            </a:r>
            <a:r>
              <a:rPr lang="en-US" dirty="0"/>
              <a:t> from selected “observations”. ERA5, Livneh2013 and Livneh2015 are selected from 1953-2009, UA from 1984-2020.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BE6F9DC-6078-EBEC-EB6D-4D691C9F96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022776"/>
            <a:ext cx="5898775" cy="447141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B191019-31B1-27CB-21D1-AE7BF59F8A6F}"/>
              </a:ext>
            </a:extLst>
          </p:cNvPr>
          <p:cNvSpPr/>
          <p:nvPr/>
        </p:nvSpPr>
        <p:spPr bwMode="auto">
          <a:xfrm>
            <a:off x="10761045" y="2028616"/>
            <a:ext cx="481263" cy="770021"/>
          </a:xfrm>
          <a:prstGeom prst="rect">
            <a:avLst/>
          </a:prstGeom>
          <a:noFill/>
          <a:ln w="19050">
            <a:solidFill>
              <a:schemeClr val="tx1"/>
            </a:solidFill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b">
            <a:prstTxWarp prst="textNoShape">
              <a:avLst/>
            </a:prstTxWarp>
          </a:bodyPr>
          <a:lstStyle/>
          <a:p>
            <a:pPr algn="ctr">
              <a:spcBef>
                <a:spcPct val="0"/>
              </a:spcBef>
            </a:pP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2232C7B-43A4-154D-3060-6F38B8F05A75}"/>
              </a:ext>
            </a:extLst>
          </p:cNvPr>
          <p:cNvSpPr/>
          <p:nvPr/>
        </p:nvSpPr>
        <p:spPr bwMode="auto">
          <a:xfrm>
            <a:off x="10761045" y="4462202"/>
            <a:ext cx="481263" cy="770021"/>
          </a:xfrm>
          <a:prstGeom prst="rect">
            <a:avLst/>
          </a:prstGeom>
          <a:noFill/>
          <a:ln w="19050">
            <a:solidFill>
              <a:schemeClr val="tx1"/>
            </a:solidFill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b">
            <a:prstTxWarp prst="textNoShape">
              <a:avLst/>
            </a:prstTxWarp>
          </a:bodyPr>
          <a:lstStyle/>
          <a:p>
            <a:pPr algn="ctr">
              <a:spcBef>
                <a:spcPct val="0"/>
              </a:spcBef>
            </a:pP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E6F8572-7913-DC51-C491-5965C4D730B9}"/>
              </a:ext>
            </a:extLst>
          </p:cNvPr>
          <p:cNvSpPr/>
          <p:nvPr/>
        </p:nvSpPr>
        <p:spPr bwMode="auto">
          <a:xfrm>
            <a:off x="7677753" y="2028615"/>
            <a:ext cx="481263" cy="770021"/>
          </a:xfrm>
          <a:prstGeom prst="rect">
            <a:avLst/>
          </a:prstGeom>
          <a:noFill/>
          <a:ln w="19050">
            <a:solidFill>
              <a:schemeClr val="tx1"/>
            </a:solidFill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b">
            <a:prstTxWarp prst="textNoShape">
              <a:avLst/>
            </a:prstTxWarp>
          </a:bodyPr>
          <a:lstStyle/>
          <a:p>
            <a:pPr algn="ctr">
              <a:spcBef>
                <a:spcPct val="0"/>
              </a:spcBef>
            </a:pP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AFDEB16-418C-B800-9406-5E0927908CC3}"/>
              </a:ext>
            </a:extLst>
          </p:cNvPr>
          <p:cNvSpPr/>
          <p:nvPr/>
        </p:nvSpPr>
        <p:spPr bwMode="auto">
          <a:xfrm>
            <a:off x="7674545" y="4462201"/>
            <a:ext cx="481263" cy="770021"/>
          </a:xfrm>
          <a:prstGeom prst="rect">
            <a:avLst/>
          </a:prstGeom>
          <a:noFill/>
          <a:ln w="19050">
            <a:solidFill>
              <a:schemeClr val="tx1"/>
            </a:solidFill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b">
            <a:prstTxWarp prst="textNoShape">
              <a:avLst/>
            </a:prstTxWarp>
          </a:bodyPr>
          <a:lstStyle/>
          <a:p>
            <a:pPr algn="ctr">
              <a:spcBef>
                <a:spcPct val="0"/>
              </a:spcBef>
            </a:pPr>
            <a:endParaRPr lang="en-US" sz="16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9625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F61DF-768D-83B5-3B26-6B45EEB99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Projection and SNR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885EBA-0CC6-43FD-2E51-C5E2AB109F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" y="1164657"/>
            <a:ext cx="4861376" cy="35661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704758-4C88-AE9D-25DC-C2FD65306B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164657"/>
            <a:ext cx="4610967" cy="3566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7909DAF-32A3-2B41-66E3-1E9DCBABBA68}"/>
              </a:ext>
            </a:extLst>
          </p:cNvPr>
          <p:cNvSpPr txBox="1"/>
          <p:nvPr/>
        </p:nvSpPr>
        <p:spPr>
          <a:xfrm>
            <a:off x="2428774" y="4872698"/>
            <a:ext cx="73344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Figure. Projected pseudo-PC of “observation” datasets (left) and Signal-to-Noise ratio (right) with 3-yr rolling average. ERA5 and Livneh15 starts from 1953, Livneh13 from 1918 and 1984 for UA. </a:t>
            </a:r>
          </a:p>
        </p:txBody>
      </p:sp>
    </p:spTree>
    <p:extLst>
      <p:ext uri="{BB962C8B-B14F-4D97-AF65-F5344CB8AC3E}">
        <p14:creationId xmlns:p14="http://schemas.microsoft.com/office/powerpoint/2010/main" val="33060992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F61DF-768D-83B5-3B26-6B45EEB99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 and Future Work</a:t>
            </a:r>
          </a:p>
        </p:txBody>
      </p:sp>
      <p:sp>
        <p:nvSpPr>
          <p:cNvPr id="3" name="Content Placeholder 16">
            <a:extLst>
              <a:ext uri="{FF2B5EF4-FFF2-40B4-BE49-F238E27FC236}">
                <a16:creationId xmlns:a16="http://schemas.microsoft.com/office/drawing/2014/main" id="{013EF123-1336-6BE6-C27F-0382E021475C}"/>
              </a:ext>
            </a:extLst>
          </p:cNvPr>
          <p:cNvSpPr txBox="1">
            <a:spLocks/>
          </p:cNvSpPr>
          <p:nvPr/>
        </p:nvSpPr>
        <p:spPr>
          <a:xfrm>
            <a:off x="2203267" y="1201557"/>
            <a:ext cx="7200615" cy="488153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85750" indent="-228600" algn="l" rtl="0" eaLnBrk="1" latinLnBrk="0" hangingPunct="1">
              <a:spcBef>
                <a:spcPts val="12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90000"/>
              <a:buFont typeface="Wingdings" charset="2"/>
              <a:buChar char="§"/>
              <a:tabLst/>
              <a:defRPr kumimoji="0" sz="2400" b="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628650" indent="-285750" algn="l" rtl="0" eaLnBrk="1" latinLnBrk="0" hangingPunct="1">
              <a:spcBef>
                <a:spcPts val="0"/>
              </a:spcBef>
              <a:spcAft>
                <a:spcPts val="600"/>
              </a:spcAft>
              <a:buClrTx/>
              <a:buSzPct val="90000"/>
              <a:buFont typeface="Calibri" panose="020F0502020204030204" pitchFamily="34" charset="0"/>
              <a:buChar char="—"/>
              <a:defRPr kumimoji="0"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800100" indent="-171450" algn="l" rtl="0" eaLnBrk="1" latinLnBrk="0" hangingPunct="1"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defRPr kumimoji="0"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1028700" indent="-171450" algn="l" rtl="0" eaLnBrk="1" latinLnBrk="0" hangingPunct="1">
              <a:spcBef>
                <a:spcPts val="0"/>
              </a:spcBef>
              <a:spcAft>
                <a:spcPts val="600"/>
              </a:spcAft>
              <a:buClrTx/>
              <a:buSzPct val="100000"/>
              <a:buFont typeface="Lucida Grande"/>
              <a:buChar char="–"/>
              <a:defRPr kumimoji="0" sz="16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1257300" indent="-171450" algn="l" rtl="0" eaLnBrk="1" latinLnBrk="0" hangingPunct="1">
              <a:spcBef>
                <a:spcPts val="0"/>
              </a:spcBef>
              <a:spcAft>
                <a:spcPts val="600"/>
              </a:spcAft>
              <a:buClrTx/>
              <a:buFont typeface="Arial"/>
              <a:buChar char="•"/>
              <a:tabLst>
                <a:tab pos="1200150" algn="l"/>
              </a:tabLst>
              <a:defRPr kumimoji="0" lang="en-US" sz="16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  <a:lvl6pPr marL="1627632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100000"/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 2" pitchFamily="18" charset="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31136" indent="-18288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 2" pitchFamily="18" charset="2"/>
              <a:buChar char="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/>
            <a:r>
              <a:rPr lang="en-US" dirty="0"/>
              <a:t>Noise is persistent in the small local domain with high horizontal resolution. </a:t>
            </a:r>
          </a:p>
          <a:p>
            <a:pPr defTabSz="914400"/>
            <a:r>
              <a:rPr lang="en-US" dirty="0"/>
              <a:t>The uncertainty in “observation” snowpack is still here even with </a:t>
            </a:r>
            <a:r>
              <a:rPr lang="en-US" dirty="0" err="1"/>
              <a:t>nSWE</a:t>
            </a:r>
            <a:r>
              <a:rPr lang="en-US" dirty="0"/>
              <a:t>. </a:t>
            </a:r>
          </a:p>
          <a:p>
            <a:pPr defTabSz="914400"/>
            <a:r>
              <a:rPr lang="en-US" dirty="0"/>
              <a:t>The signal is detectable with long enough data records. </a:t>
            </a:r>
          </a:p>
          <a:p>
            <a:pPr defTabSz="914400"/>
            <a:r>
              <a:rPr lang="en-US" dirty="0"/>
              <a:t>Use ML methods (</a:t>
            </a:r>
            <a:r>
              <a:rPr lang="en-US" dirty="0" err="1"/>
              <a:t>ForceSMIP</a:t>
            </a:r>
            <a:r>
              <a:rPr lang="en-US" dirty="0"/>
              <a:t>) to remove noise further and constrain projected PC/pseudo-PC.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33125A-BBC3-2534-A478-7917D9E325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9927" y="5397390"/>
            <a:ext cx="985221" cy="97808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1725335-721B-C3F4-A9DC-6EF2135706AC}"/>
              </a:ext>
            </a:extLst>
          </p:cNvPr>
          <p:cNvSpPr txBox="1"/>
          <p:nvPr/>
        </p:nvSpPr>
        <p:spPr>
          <a:xfrm>
            <a:off x="9222229" y="5898423"/>
            <a:ext cx="1657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duan5@llnl.gov</a:t>
            </a:r>
          </a:p>
        </p:txBody>
      </p:sp>
    </p:spTree>
    <p:extLst>
      <p:ext uri="{BB962C8B-B14F-4D97-AF65-F5344CB8AC3E}">
        <p14:creationId xmlns:p14="http://schemas.microsoft.com/office/powerpoint/2010/main" val="172883466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2015_PPT_UNC_V7.06 (1)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dul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7500"/>
                <a:satMod val="137000"/>
              </a:schemeClr>
            </a:gs>
            <a:gs pos="55000">
              <a:schemeClr val="phClr">
                <a:shade val="69000"/>
                <a:satMod val="137000"/>
              </a:schemeClr>
            </a:gs>
            <a:gs pos="100000">
              <a:schemeClr val="phClr">
                <a:shade val="98000"/>
                <a:satMod val="137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300000"/>
              </a:schemeClr>
            </a:gs>
            <a:gs pos="12000">
              <a:schemeClr val="phClr">
                <a:tint val="48000"/>
                <a:satMod val="300000"/>
              </a:schemeClr>
            </a:gs>
            <a:gs pos="20000">
              <a:schemeClr val="phClr">
                <a:tint val="49000"/>
                <a:satMod val="30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10000" t="-25000" r="10000" b="125000"/>
          </a:path>
        </a:gradFill>
        <a:blipFill>
          <a:blip xmlns:r="http://schemas.openxmlformats.org/officeDocument/2006/relationships" r:embed="rId1">
            <a:duotone>
              <a:schemeClr val="phClr">
                <a:shade val="75000"/>
                <a:satMod val="105000"/>
              </a:schemeClr>
              <a:schemeClr val="phClr">
                <a:tint val="95000"/>
                <a:satMod val="105000"/>
              </a:schemeClr>
            </a:duotone>
          </a:blip>
          <a:tile tx="0" ty="0" sx="38000" sy="38000" flip="none" algn="tl"/>
        </a:blipFill>
      </a:bgFillStyleLst>
    </a:fmtScheme>
  </a:themeElements>
  <a:objectDefaults>
    <a:spDef>
      <a:spPr bwMode="auto">
        <a:gradFill flip="none" rotWithShape="1">
          <a:gsLst>
            <a:gs pos="0">
              <a:schemeClr val="bg1">
                <a:lumMod val="65000"/>
                <a:tint val="66000"/>
                <a:satMod val="160000"/>
              </a:schemeClr>
            </a:gs>
            <a:gs pos="50000">
              <a:schemeClr val="bg1">
                <a:lumMod val="65000"/>
                <a:tint val="44500"/>
                <a:satMod val="160000"/>
              </a:schemeClr>
            </a:gs>
            <a:gs pos="100000">
              <a:schemeClr val="bg1">
                <a:lumMod val="65000"/>
                <a:tint val="23500"/>
                <a:satMod val="160000"/>
              </a:schemeClr>
            </a:gs>
          </a:gsLst>
          <a:lin ang="16200000" scaled="1"/>
          <a:tileRect/>
        </a:gradFill>
        <a:ln>
          <a:solidFill>
            <a:schemeClr val="accent1">
              <a:lumMod val="75000"/>
            </a:schemeClr>
          </a:solidFill>
          <a:headEnd/>
          <a:tailEnd/>
        </a:ln>
      </a:spPr>
      <a:bodyPr rtlCol="0" anchor="b">
        <a:prstTxWarp prst="textNoShape">
          <a:avLst/>
        </a:prstTxWarp>
      </a:bodyPr>
      <a:lstStyle>
        <a:defPPr algn="ctr">
          <a:spcBef>
            <a:spcPct val="0"/>
          </a:spcBef>
          <a:defRPr sz="1600" dirty="0">
            <a:solidFill>
              <a:srgbClr val="000000"/>
            </a:solidFill>
          </a:defRPr>
        </a:defPPr>
      </a:lstStyle>
      <a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a:style>
    </a:spDef>
    <a:lnDef>
      <a:spPr>
        <a:ln w="28575" cmpd="sng">
          <a:solidFill>
            <a:schemeClr val="accent1">
              <a:lumMod val="75000"/>
            </a:schemeClr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28" id="{DB1C0C83-EB78-6D46-BC1A-C523C10D186F}" vid="{A98ECB41-1A38-724C-92E4-DB04DC15D6C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Version=16.0.0.0, Culture=neutral, PublicKeyToken=71e9bce111e9429c</Assembly>
    <Class>Microsoft.Office.DocumentManagement.Internal.DocIdHandler</Class>
    <Data/>
    <Filter/>
  </Receiver>
</spe:Receiver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E1EC974603AE042831710773229F9AA" ma:contentTypeVersion="12" ma:contentTypeDescription="Create a new document." ma:contentTypeScope="" ma:versionID="97ab24b9ea1ad6da4865903e315cead8">
  <xsd:schema xmlns:xsd="http://www.w3.org/2001/XMLSchema" xmlns:xs="http://www.w3.org/2001/XMLSchema" xmlns:p="http://schemas.microsoft.com/office/2006/metadata/properties" xmlns:ns2="25ad9919-f0e0-487b-8f52-43d473122cfe" xmlns:ns3="d8cf642f-ef23-44d3-9ecc-868cfc1706e1" targetNamespace="http://schemas.microsoft.com/office/2006/metadata/properties" ma:root="true" ma:fieldsID="06757648bed56e4038fe63046702360f" ns2:_="" ns3:_="">
    <xsd:import namespace="25ad9919-f0e0-487b-8f52-43d473122cfe"/>
    <xsd:import namespace="d8cf642f-ef23-44d3-9ecc-868cfc1706e1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LengthInSeconds" minOccurs="0"/>
                <xsd:element ref="ns2:SharedWithUsers" minOccurs="0"/>
                <xsd:element ref="ns2:SharedWithDetails" minOccurs="0"/>
                <xsd:element ref="ns3:MediaServiceObjectDetectorVersions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5ad9919-f0e0-487b-8f52-43d473122cfe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  <xsd:element name="SharedWithUsers" ma:index="19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8cf642f-ef23-44d3-9ecc-868cfc1706e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7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bjectDetectorVersions" ma:index="2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2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25ad9919-f0e0-487b-8f52-43d473122cfe">HR3XNR2C5VZH-447583921-548</_dlc_DocId>
    <_dlc_DocIdUrl xmlns="25ad9919-f0e0-487b-8f52-43d473122cfe">
      <Url>https://doellnl.sharepoint.com/sites/projects/tidwebteam/_layouts/15/DocIdRedir.aspx?ID=HR3XNR2C5VZH-447583921-548</Url>
      <Description>HR3XNR2C5VZH-447583921-548</Description>
    </_dlc_DocIdUrl>
  </documentManagement>
</p:properties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52453AE-5EA5-4F5E-90EB-576772223550}">
  <ds:schemaRefs>
    <ds:schemaRef ds:uri="http://schemas.microsoft.com/sharepoint/events"/>
  </ds:schemaRefs>
</ds:datastoreItem>
</file>

<file path=customXml/itemProps2.xml><?xml version="1.0" encoding="utf-8"?>
<ds:datastoreItem xmlns:ds="http://schemas.openxmlformats.org/officeDocument/2006/customXml" ds:itemID="{B6B58119-9880-40DD-A1D1-3C887FF0EE5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5ad9919-f0e0-487b-8f52-43d473122cfe"/>
    <ds:schemaRef ds:uri="d8cf642f-ef23-44d3-9ecc-868cfc1706e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E5FD597-8EEA-467C-8075-6A44EF5253DF}">
  <ds:schemaRefs>
    <ds:schemaRef ds:uri="25ad9919-f0e0-487b-8f52-43d473122cfe"/>
    <ds:schemaRef ds:uri="http://www.w3.org/XML/1998/namespace"/>
    <ds:schemaRef ds:uri="http://purl.org/dc/terms/"/>
    <ds:schemaRef ds:uri="http://purl.org/dc/elements/1.1/"/>
    <ds:schemaRef ds:uri="http://schemas.microsoft.com/office/2006/documentManagement/types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d8cf642f-ef23-44d3-9ecc-868cfc1706e1"/>
    <ds:schemaRef ds:uri="http://schemas.microsoft.com/office/2006/metadata/properties"/>
  </ds:schemaRefs>
</ds:datastoreItem>
</file>

<file path=customXml/itemProps4.xml><?xml version="1.0" encoding="utf-8"?>
<ds:datastoreItem xmlns:ds="http://schemas.openxmlformats.org/officeDocument/2006/customXml" ds:itemID="{7197ADA6-54D4-4719-BE40-D02D452C372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2015_PPT_UNC_V7</Template>
  <TotalTime>6121</TotalTime>
  <Words>650</Words>
  <Application>Microsoft Macintosh PowerPoint</Application>
  <PresentationFormat>Widescreen</PresentationFormat>
  <Paragraphs>91</Paragraphs>
  <Slides>10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Calibri</vt:lpstr>
      <vt:lpstr>Lucida Grande</vt:lpstr>
      <vt:lpstr>Wingdings</vt:lpstr>
      <vt:lpstr>Wingdings 2</vt:lpstr>
      <vt:lpstr>2015_PPT_UNC_V7.06 (1)</vt:lpstr>
      <vt:lpstr>Detection of Anthropogenic Impacts on Snowpack Variability in Western US. </vt:lpstr>
      <vt:lpstr>Previous Studies on Snowpack</vt:lpstr>
      <vt:lpstr>Pattern-Based Fingerprint</vt:lpstr>
      <vt:lpstr>Workflow</vt:lpstr>
      <vt:lpstr>Fingerprint</vt:lpstr>
      <vt:lpstr>Noise in Climate Simulations</vt:lpstr>
      <vt:lpstr>Uncertainty from “Observations”</vt:lpstr>
      <vt:lpstr>Projection and SNR</vt:lpstr>
      <vt:lpstr>Conclusions and Future Work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Detection of Anthropogenic Impacts on Snowpack Variability in Western US. </dc:title>
  <dc:creator>Duan, Shiheng</dc:creator>
  <cp:lastModifiedBy>Duan, Shiheng</cp:lastModifiedBy>
  <cp:revision>58</cp:revision>
  <cp:lastPrinted>2018-03-02T18:21:35Z</cp:lastPrinted>
  <dcterms:created xsi:type="dcterms:W3CDTF">2024-06-12T16:38:04Z</dcterms:created>
  <dcterms:modified xsi:type="dcterms:W3CDTF">2024-06-27T21:20:04Z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0x0101008E1EC974603AE042831710773229F9AA</vt:lpwstr>
  </property>
  <property fmtid="{D5CDD505-2E9C-101B-9397-08002B2CF9AE}" pid="3" name="_dlc_DocIdItemGuid">
    <vt:lpwstr>148eea95-f773-44bc-bed5-172e2ecec85c</vt:lpwstr>
  </property>
</Properties>
</file>